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9" r:id="rId2"/>
    <p:sldId id="318" r:id="rId3"/>
    <p:sldId id="319" r:id="rId4"/>
    <p:sldId id="320" r:id="rId5"/>
    <p:sldId id="321" r:id="rId6"/>
    <p:sldId id="326" r:id="rId7"/>
    <p:sldId id="325" r:id="rId8"/>
    <p:sldId id="322" r:id="rId9"/>
    <p:sldId id="323" r:id="rId10"/>
    <p:sldId id="324" r:id="rId11"/>
    <p:sldId id="317" r:id="rId12"/>
  </p:sldIdLst>
  <p:sldSz cx="9144000" cy="6858000" type="screen4x3"/>
  <p:notesSz cx="6858000" cy="9926638"/>
  <p:custDataLst>
    <p:tags r:id="rId1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5">
          <p15:clr>
            <a:srgbClr val="A4A3A4"/>
          </p15:clr>
        </p15:guide>
        <p15:guide id="2" orient="horz" pos="3702">
          <p15:clr>
            <a:srgbClr val="A4A3A4"/>
          </p15:clr>
        </p15:guide>
        <p15:guide id="3" orient="horz" pos="2296">
          <p15:clr>
            <a:srgbClr val="A4A3A4"/>
          </p15:clr>
        </p15:guide>
        <p15:guide id="4" orient="horz" pos="2251">
          <p15:clr>
            <a:srgbClr val="A4A3A4"/>
          </p15:clr>
        </p15:guide>
        <p15:guide id="5" orient="horz" pos="119">
          <p15:clr>
            <a:srgbClr val="A4A3A4"/>
          </p15:clr>
        </p15:guide>
        <p15:guide id="6" orient="horz" pos="4201">
          <p15:clr>
            <a:srgbClr val="A4A3A4"/>
          </p15:clr>
        </p15:guide>
        <p15:guide id="7" orient="horz" pos="2614">
          <p15:clr>
            <a:srgbClr val="A4A3A4"/>
          </p15:clr>
        </p15:guide>
        <p15:guide id="8" pos="249">
          <p15:clr>
            <a:srgbClr val="A4A3A4"/>
          </p15:clr>
        </p15:guide>
        <p15:guide id="9" pos="2857">
          <p15:clr>
            <a:srgbClr val="A4A3A4"/>
          </p15:clr>
        </p15:guide>
        <p15:guide id="10" pos="2903">
          <p15:clr>
            <a:srgbClr val="A4A3A4"/>
          </p15:clr>
        </p15:guide>
        <p15:guide id="11" pos="3787">
          <p15:clr>
            <a:srgbClr val="A4A3A4"/>
          </p15:clr>
        </p15:guide>
        <p15:guide id="12" pos="3742">
          <p15:clr>
            <a:srgbClr val="A4A3A4"/>
          </p15:clr>
        </p15:guide>
        <p15:guide id="13" pos="2018">
          <p15:clr>
            <a:srgbClr val="A4A3A4"/>
          </p15:clr>
        </p15:guide>
        <p15:guide id="14" pos="1973">
          <p15:clr>
            <a:srgbClr val="A4A3A4"/>
          </p15:clr>
        </p15:guide>
        <p15:guide id="15" pos="5511">
          <p15:clr>
            <a:srgbClr val="A4A3A4"/>
          </p15:clr>
        </p15:guide>
        <p15:guide id="16" pos="113">
          <p15:clr>
            <a:srgbClr val="A4A3A4"/>
          </p15:clr>
        </p15:guide>
        <p15:guide id="17" pos="5647">
          <p15:clr>
            <a:srgbClr val="A4A3A4"/>
          </p15:clr>
        </p15:guide>
        <p15:guide id="18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66CC"/>
    <a:srgbClr val="3366FF"/>
    <a:srgbClr val="0000FF"/>
    <a:srgbClr val="0033CC"/>
    <a:srgbClr val="5F5F5F"/>
    <a:srgbClr val="747474"/>
    <a:srgbClr val="A6A6A6"/>
    <a:srgbClr val="EAEAEA"/>
    <a:srgbClr val="FF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786" autoAdjust="0"/>
  </p:normalViewPr>
  <p:slideViewPr>
    <p:cSldViewPr snapToObjects="1" showGuides="1">
      <p:cViewPr varScale="1">
        <p:scale>
          <a:sx n="129" d="100"/>
          <a:sy n="129" d="100"/>
        </p:scale>
        <p:origin x="-1104" y="-96"/>
      </p:cViewPr>
      <p:guideLst>
        <p:guide orient="horz" pos="845"/>
        <p:guide orient="horz" pos="3702"/>
        <p:guide orient="horz" pos="2296"/>
        <p:guide orient="horz" pos="2251"/>
        <p:guide orient="horz" pos="119"/>
        <p:guide orient="horz" pos="4201"/>
        <p:guide orient="horz" pos="2614"/>
        <p:guide pos="249"/>
        <p:guide pos="2857"/>
        <p:guide pos="2903"/>
        <p:guide pos="3787"/>
        <p:guide pos="3742"/>
        <p:guide pos="2018"/>
        <p:guide pos="1973"/>
        <p:guide pos="5511"/>
        <p:guide pos="113"/>
        <p:guide pos="5647"/>
        <p:guide pos="5465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91" d="100"/>
          <a:sy n="91" d="100"/>
        </p:scale>
        <p:origin x="-3738" y="-114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0BAD0-1087-43A9-B1A9-7A9D8A84A638}" type="datetimeFigureOut">
              <a:rPr lang="de-DE" smtClean="0"/>
              <a:pPr/>
              <a:t>25.01.2017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3852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6FF2-31AE-4F51-8EE2-6B6790F3B26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76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568D1-65C2-4CDE-9B8E-4F04E333B056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25719" y="4714876"/>
            <a:ext cx="5006564" cy="4467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3852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D5AE8-B077-49EA-8F01-5B4042BFABD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9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Font typeface="Arial" pitchFamily="34" charset="0"/>
      <a:buChar char="›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indent="-171450" algn="l" defTabSz="914400" rtl="0" eaLnBrk="1" latinLnBrk="0" hangingPunct="1">
      <a:spcAft>
        <a:spcPts val="600"/>
      </a:spcAft>
      <a:buFont typeface="Arial" pitchFamily="34" charset="0"/>
      <a:buChar char="›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96938" indent="-171450" algn="l" defTabSz="914400" rtl="0" eaLnBrk="1" latinLnBrk="0" hangingPunct="1">
      <a:spcAft>
        <a:spcPts val="600"/>
      </a:spcAft>
      <a:buFont typeface="Arial" pitchFamily="34" charset="0"/>
      <a:buChar char="›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249363" indent="-171450" algn="l" defTabSz="914400" rtl="0" eaLnBrk="1" latinLnBrk="0" hangingPunct="1">
      <a:spcAft>
        <a:spcPts val="600"/>
      </a:spcAft>
      <a:buFont typeface="Arial" pitchFamily="34" charset="0"/>
      <a:buChar char="›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622425" indent="-171450" algn="l" defTabSz="914400" rtl="0" eaLnBrk="1" latinLnBrk="0" hangingPunct="1">
      <a:spcAft>
        <a:spcPts val="600"/>
      </a:spcAft>
      <a:buFont typeface="Arial" pitchFamily="34" charset="0"/>
      <a:buChar char="›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179388" y="188913"/>
            <a:ext cx="8785225" cy="3960812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noProof="0" dirty="0" err="1" smtClean="0">
                <a:solidFill>
                  <a:schemeClr val="bg1"/>
                </a:solidFill>
              </a:rPr>
              <a:t>Bitte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decken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Sie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die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schraffierte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Fläche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mit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einem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Bild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ab</a:t>
            </a:r>
            <a:r>
              <a:rPr lang="en-US" sz="1600" noProof="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600" noProof="0" dirty="0" smtClean="0">
                <a:solidFill>
                  <a:schemeClr val="bg1"/>
                </a:solidFill>
              </a:rPr>
              <a:t>Please cover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the shaded area with a picture</a:t>
            </a:r>
            <a:r>
              <a:rPr lang="en-US" sz="1600" noProof="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600" noProof="0" dirty="0" smtClean="0">
                <a:solidFill>
                  <a:schemeClr val="bg1"/>
                </a:solidFill>
              </a:rPr>
              <a:t>(24,4 x 11,0 cm)</a:t>
            </a:r>
            <a:endParaRPr lang="en-US" sz="1600" noProof="0" dirty="0">
              <a:solidFill>
                <a:schemeClr val="bg1"/>
              </a:solidFill>
            </a:endParaRP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0"/>
              <a:ext cx="179388" cy="6858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0" y="0"/>
              <a:ext cx="9144000" cy="18891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0" y="6669088"/>
              <a:ext cx="9107488" cy="18891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8964612" y="0"/>
              <a:ext cx="179387" cy="6858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3547" y="4401108"/>
            <a:ext cx="8172141" cy="418502"/>
          </a:xfrm>
        </p:spPr>
        <p:txBody>
          <a:bodyPr tIns="0" rIns="0" bIns="0" anchor="t" anchorCtr="0">
            <a:norm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3548" y="4746878"/>
            <a:ext cx="8172140" cy="1138230"/>
          </a:xfrm>
        </p:spPr>
        <p:txBody>
          <a:bodyPr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3548" y="6021288"/>
            <a:ext cx="2628590" cy="368813"/>
          </a:xfrm>
        </p:spPr>
        <p:txBody>
          <a:bodyPr tIns="0" bIns="0" anchor="b" anchorCtr="0">
            <a:normAutofit/>
          </a:bodyPr>
          <a:lstStyle>
            <a:lvl1pPr marL="0" indent="0"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URL</a:t>
            </a:r>
          </a:p>
          <a:p>
            <a:pPr lvl="0"/>
            <a:endParaRPr lang="en-US" noProof="0" smtClean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9891" y="6021288"/>
            <a:ext cx="5075797" cy="368813"/>
          </a:xfrm>
        </p:spPr>
        <p:txBody>
          <a:bodyPr tIns="0" bIns="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Division Naming</a:t>
            </a:r>
          </a:p>
          <a:p>
            <a:pPr lvl="0"/>
            <a:endParaRPr lang="en-US" noProof="0" smtClean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0"/>
            <a:ext cx="2555875" cy="130492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Das Quality Seal hat im Vordergrund zu stehen.</a:t>
            </a:r>
            <a:br>
              <a:rPr lang="en-US" noProof="0" smtClean="0"/>
            </a:br>
            <a:r>
              <a:rPr lang="en-US" noProof="0" smtClean="0"/>
              <a:t>Bitte ändern Sie nicht die Größe oder Position.</a:t>
            </a:r>
            <a:br>
              <a:rPr lang="en-US" noProof="0" smtClean="0"/>
            </a:br>
            <a:r>
              <a:rPr lang="en-US" noProof="0" smtClean="0"/>
              <a:t>The Quality Seal has to stay on top. </a:t>
            </a:r>
            <a:br>
              <a:rPr lang="en-US" noProof="0" smtClean="0"/>
            </a:br>
            <a:r>
              <a:rPr lang="en-US" noProof="0" smtClean="0"/>
              <a:t>Please do not change size or position.</a:t>
            </a:r>
          </a:p>
          <a:p>
            <a:pPr lvl="0"/>
            <a:endParaRPr lang="en-US" noProof="0" smtClean="0"/>
          </a:p>
        </p:txBody>
      </p:sp>
      <p:sp>
        <p:nvSpPr>
          <p:cNvPr id="19" name="Rechteck 18"/>
          <p:cNvSpPr/>
          <p:nvPr userDrawn="1"/>
        </p:nvSpPr>
        <p:spPr>
          <a:xfrm>
            <a:off x="503548" y="-567404"/>
            <a:ext cx="8640452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46800" rIns="72000" bIns="46800" rtlCol="0" anchor="t" anchorCtr="0"/>
          <a:lstStyle/>
          <a:p>
            <a:r>
              <a:rPr lang="en-US" sz="900" noProof="0" smtClean="0"/>
              <a:t>Wenn Sie ein neues Bild einfügen: Klicken Sie mit der rechten Maustaste auf das Bild und wählen „In den Hintergrund“, um das Bild hinter das Quality Seal zu bringen.</a:t>
            </a:r>
          </a:p>
          <a:p>
            <a:r>
              <a:rPr lang="en-US" sz="900" noProof="0" smtClean="0"/>
              <a:t>If you insert a new picture: Right click on the picture and select “Send to the back” to position it behind the Quality Seal.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503548" y="-171400"/>
            <a:ext cx="0" cy="13384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>
          <a:xfrm>
            <a:off x="3059832" y="-171400"/>
            <a:ext cx="0" cy="13384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 rot="5400000">
            <a:off x="-103432" y="1237844"/>
            <a:ext cx="0" cy="13384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 rot="5400000">
            <a:off x="-113608" y="-66920"/>
            <a:ext cx="0" cy="13384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6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9" y="1341437"/>
            <a:ext cx="4140200" cy="45354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6926" y="1341437"/>
            <a:ext cx="4141788" cy="45354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95289" y="296862"/>
            <a:ext cx="8353424" cy="71913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6777348A-AFC0-496C-95CF-ACDC67DE5AFC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Mathias Schmidt</a:t>
            </a:r>
            <a:r>
              <a:rPr lang="en-US" noProof="0" dirty="0" smtClean="0"/>
              <a:t>, © Continental AG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7936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eft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9" y="1341437"/>
            <a:ext cx="4140200" cy="4535488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DBEAEA0C-6B20-4902-BADE-022A54DDCA46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Mathias Schmidt</a:t>
            </a:r>
            <a:r>
              <a:rPr lang="en-US" noProof="0" dirty="0" smtClean="0"/>
              <a:t>, © Continental AG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559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341437"/>
            <a:ext cx="2736850" cy="4535488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03575" y="1341437"/>
            <a:ext cx="2736850" cy="45354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11863" y="1341437"/>
            <a:ext cx="2736850" cy="45354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C111BFE-F605-4FCE-BB2F-84A4964822E4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Mathias Schmidt</a:t>
            </a:r>
            <a:r>
              <a:rPr lang="en-US" noProof="0" dirty="0" smtClean="0"/>
              <a:t>, © Continental AG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1453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9" y="1341437"/>
            <a:ext cx="4140200" cy="2232025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6926" y="1341437"/>
            <a:ext cx="4141787" cy="2232025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8DA831CA-2B7F-4681-9DF5-D158D63EC8A4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  <p:sp>
        <p:nvSpPr>
          <p:cNvPr id="18" name="Inhaltsplatzhalter 2"/>
          <p:cNvSpPr>
            <a:spLocks noGrp="1"/>
          </p:cNvSpPr>
          <p:nvPr>
            <p:ph sz="half" idx="13"/>
          </p:nvPr>
        </p:nvSpPr>
        <p:spPr>
          <a:xfrm>
            <a:off x="395289" y="3644900"/>
            <a:ext cx="4140199" cy="2232025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4606926" y="3644900"/>
            <a:ext cx="4141788" cy="2232025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32796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A82C11-0517-46CD-A211-2129213ACCB0}" type="datetime3">
              <a:rPr lang="en-US" noProof="0" smtClean="0"/>
              <a:pPr/>
              <a:t>25 January 2017</a:t>
            </a:fld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8201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CF84BA-EC50-41A5-8191-E610E1142F3D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307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5288" y="3114488"/>
            <a:ext cx="8353425" cy="2762437"/>
          </a:xfrm>
        </p:spPr>
        <p:txBody>
          <a:bodyPr>
            <a:noAutofit/>
          </a:bodyPr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  <a:lvl2pPr marL="184150" indent="-18415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2pPr>
            <a:lvl3pPr marL="53975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3pPr>
            <a:lvl4pPr marL="895350" indent="-179388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4pPr>
            <a:lvl5pPr marL="125730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Textmasterformate durch Klicken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8" y="2456892"/>
            <a:ext cx="8353425" cy="719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CEF95A-60B5-4B43-91A1-56956CA19AF8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  <p:pic>
        <p:nvPicPr>
          <p:cNvPr id="15" name="Bild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094965"/>
            <a:ext cx="1857600" cy="5701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erade Verbindung 12"/>
          <p:cNvCxnSpPr/>
          <p:nvPr userDrawn="1"/>
        </p:nvCxnSpPr>
        <p:spPr>
          <a:xfrm>
            <a:off x="395288" y="6044592"/>
            <a:ext cx="8353425" cy="0"/>
          </a:xfrm>
          <a:prstGeom prst="line">
            <a:avLst/>
          </a:prstGeom>
          <a:ln w="444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Rechteck 17"/>
            <p:cNvSpPr/>
            <p:nvPr userDrawn="1"/>
          </p:nvSpPr>
          <p:spPr>
            <a:xfrm>
              <a:off x="0" y="0"/>
              <a:ext cx="179388" cy="6858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0" y="0"/>
              <a:ext cx="9144000" cy="18891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0" y="6669088"/>
              <a:ext cx="9107488" cy="18891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8964612" y="0"/>
              <a:ext cx="179387" cy="6858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2" name="Text Box 23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501406" y="6375515"/>
            <a:ext cx="2726779" cy="12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l" defTabSz="895888"/>
            <a:r>
              <a:rPr lang="en-US" sz="700" noProof="0" dirty="0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en-US" sz="700" baseline="0" noProof="0" dirty="0" smtClean="0">
                <a:solidFill>
                  <a:schemeClr val="tx1"/>
                </a:solidFill>
                <a:latin typeface="+mn-lt"/>
              </a:rPr>
              <a:t> internal use only</a:t>
            </a:r>
            <a:endParaRPr lang="en-US" sz="70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501407" y="6237312"/>
            <a:ext cx="2726778" cy="13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defTabSz="895888"/>
            <a:r>
              <a:rPr lang="en-US" sz="700" b="1" baseline="0" noProof="0" dirty="0" smtClean="0">
                <a:solidFill>
                  <a:schemeClr val="tx1"/>
                </a:solidFill>
                <a:latin typeface="+mn-lt"/>
              </a:rPr>
              <a:t>Industrial Park </a:t>
            </a:r>
            <a:r>
              <a:rPr lang="en-US" sz="700" b="1" baseline="0" noProof="0" dirty="0" err="1" smtClean="0">
                <a:solidFill>
                  <a:schemeClr val="tx1"/>
                </a:solidFill>
                <a:latin typeface="+mn-lt"/>
              </a:rPr>
              <a:t>Stöcken</a:t>
            </a:r>
            <a:endParaRPr lang="en-US" sz="700" b="1" noProof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9844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5288" y="3114488"/>
            <a:ext cx="8353425" cy="2762437"/>
          </a:xfrm>
        </p:spPr>
        <p:txBody>
          <a:bodyPr>
            <a:noAutofit/>
          </a:bodyPr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 sz="2400">
                <a:solidFill>
                  <a:schemeClr val="tx1"/>
                </a:solidFill>
              </a:defRPr>
            </a:lvl1pPr>
            <a:lvl2pPr marL="184150" indent="-18415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2pPr>
            <a:lvl3pPr marL="53975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3pPr>
            <a:lvl4pPr marL="895350" indent="-179388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4pPr>
            <a:lvl5pPr marL="125730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Textmasterformate durch Klicken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8" y="2456892"/>
            <a:ext cx="8353425" cy="7191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62A779-AA84-4AB3-B61F-AAF1209AA1DD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Mathias Schmidt</a:t>
            </a:r>
            <a:r>
              <a:rPr lang="en-US" noProof="0" dirty="0" smtClean="0"/>
              <a:t>, © Continental AG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911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5288" y="3114488"/>
            <a:ext cx="8353425" cy="2762437"/>
          </a:xfrm>
        </p:spPr>
        <p:txBody>
          <a:bodyPr>
            <a:noAutofit/>
          </a:bodyPr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  <a:lvl2pPr marL="184150" indent="-18415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2pPr>
            <a:lvl3pPr marL="53975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3pPr>
            <a:lvl4pPr marL="895350" indent="-179388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4pPr>
            <a:lvl5pPr marL="125730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Textmasterformate durch Klicken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8" y="2456892"/>
            <a:ext cx="8353425" cy="7191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47264D-5C61-476F-AF4A-FCFA1035889D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Mathias Schmidt, © Continental AG</a:t>
            </a:r>
            <a:endParaRPr lang="en-US" noProof="0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395288" y="6044592"/>
            <a:ext cx="8353425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52637" y="6095032"/>
            <a:ext cx="1857375" cy="5700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uppieren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Rechteck 17"/>
            <p:cNvSpPr/>
            <p:nvPr userDrawn="1"/>
          </p:nvSpPr>
          <p:spPr>
            <a:xfrm>
              <a:off x="0" y="0"/>
              <a:ext cx="179388" cy="6858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0" y="0"/>
              <a:ext cx="9144000" cy="18891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0" y="6669088"/>
              <a:ext cx="9107488" cy="18891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8964612" y="0"/>
              <a:ext cx="179387" cy="6858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2" name="Text Box 23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501406" y="6375515"/>
            <a:ext cx="2726779" cy="12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l" defTabSz="895888"/>
            <a:r>
              <a:rPr lang="en-US" sz="700" noProof="0" dirty="0" smtClean="0">
                <a:solidFill>
                  <a:schemeClr val="bg1"/>
                </a:solidFill>
                <a:latin typeface="+mn-lt"/>
              </a:rPr>
              <a:t>public</a:t>
            </a:r>
            <a:endParaRPr lang="en-US" sz="70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501407" y="6237312"/>
            <a:ext cx="2726778" cy="13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defTabSz="895888"/>
            <a:r>
              <a:rPr lang="en-US" sz="700" b="1" baseline="0" noProof="0" dirty="0" smtClean="0">
                <a:solidFill>
                  <a:schemeClr val="bg1"/>
                </a:solidFill>
                <a:latin typeface="+mn-lt"/>
              </a:rPr>
              <a:t>Industrial Park </a:t>
            </a:r>
            <a:r>
              <a:rPr lang="en-US" sz="700" b="1" baseline="0" noProof="0" dirty="0" err="1" smtClean="0">
                <a:solidFill>
                  <a:schemeClr val="bg1"/>
                </a:solidFill>
                <a:latin typeface="+mn-lt"/>
              </a:rPr>
              <a:t>Stöcken</a:t>
            </a:r>
            <a:endParaRPr lang="en-US" sz="700" b="1" noProof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Picture 2" descr="D:\IPS\Strategie\Strategie 2011\Logo\Logo final un zip\Logo final_2011-11-21\Sonstiges\ips\Logo graphische Details\Lang\RGB_Bildschirm_Office_INet\IPS_lang_rgb_auf_schwarz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236296" y="377103"/>
            <a:ext cx="1584226" cy="695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988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09506" y="6525396"/>
            <a:ext cx="2894152" cy="142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A2B9BB-4D4E-4D6D-AB22-FAE9C4C0D5B5}" type="slidenum">
              <a:rPr lang="de-DE"/>
              <a:pPr/>
              <a:t>‹Nr.›</a:t>
            </a:fld>
            <a:r>
              <a:rPr lang="de-DE"/>
              <a:t> / Autor /  Datum   © Continental AG</a:t>
            </a:r>
          </a:p>
        </p:txBody>
      </p:sp>
    </p:spTree>
    <p:extLst>
      <p:ext uri="{BB962C8B-B14F-4D97-AF65-F5344CB8AC3E}">
        <p14:creationId xmlns:p14="http://schemas.microsoft.com/office/powerpoint/2010/main" val="96825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1437"/>
            <a:ext cx="8353425" cy="4535487"/>
          </a:xfrm>
        </p:spPr>
        <p:txBody>
          <a:bodyPr/>
          <a:lstStyle>
            <a:lvl1pPr marL="177800" indent="-177800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1pPr>
            <a:lvl2pPr marL="541338" indent="-184150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2pPr>
            <a:lvl3pPr marL="896938" indent="-177800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3pPr>
            <a:lvl4pPr marL="1254125" indent="-179388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616075" indent="-177800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8" y="296862"/>
            <a:ext cx="8353425" cy="7191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E1F4D-A9D9-48EB-9FB5-E965AFFC59F4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Mathias Schmidt, © Continental 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67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2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0"/>
              <a:ext cx="179388" cy="6858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0" y="0"/>
              <a:ext cx="9144000" cy="18891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0" y="6669088"/>
              <a:ext cx="9107488" cy="18891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8964612" y="0"/>
              <a:ext cx="179387" cy="6858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3548" y="3839314"/>
            <a:ext cx="8172140" cy="418502"/>
          </a:xfrm>
        </p:spPr>
        <p:txBody>
          <a:bodyPr tIns="0" rIns="0" bIns="0" anchor="t" anchorCtr="0">
            <a:norm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3548" y="4185084"/>
            <a:ext cx="8172140" cy="1138230"/>
          </a:xfrm>
        </p:spPr>
        <p:txBody>
          <a:bodyPr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3548" y="6021288"/>
            <a:ext cx="2628590" cy="368813"/>
          </a:xfrm>
        </p:spPr>
        <p:txBody>
          <a:bodyPr tIns="0" bIns="0" anchor="b" anchorCtr="0">
            <a:normAutofit/>
          </a:bodyPr>
          <a:lstStyle>
            <a:lvl1pPr marL="0" indent="0"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URL</a:t>
            </a:r>
          </a:p>
          <a:p>
            <a:pPr lvl="0"/>
            <a:endParaRPr lang="en-US" noProof="0" smtClean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9891" y="6021288"/>
            <a:ext cx="5075797" cy="368813"/>
          </a:xfrm>
        </p:spPr>
        <p:txBody>
          <a:bodyPr tIns="0" bIns="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Division Naming</a:t>
            </a:r>
          </a:p>
          <a:p>
            <a:pPr lvl="0"/>
            <a:endParaRPr lang="en-US" noProof="0" smtClean="0"/>
          </a:p>
        </p:txBody>
      </p:sp>
      <p:pic>
        <p:nvPicPr>
          <p:cNvPr id="14" name="Grafik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-1"/>
            <a:ext cx="2555876" cy="1304925"/>
          </a:xfrm>
          <a:prstGeom prst="rect">
            <a:avLst/>
          </a:prstGeom>
        </p:spPr>
      </p:pic>
      <p:pic>
        <p:nvPicPr>
          <p:cNvPr id="16" name="Picture 2" descr="D:\IPS\Strategie\Strategie 2011\Logo\Logo final un zip\Logo final_2011-11-21\Sonstiges\ips\Logo graphische Details\Lang\RGB_Bildschirm_Office_INet\IPS_lang_rgb_auf_schwarz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236296" y="377103"/>
            <a:ext cx="1584226" cy="695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626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big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179388" y="188912"/>
            <a:ext cx="8785225" cy="6480175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noProof="0" dirty="0" err="1" smtClean="0">
                <a:solidFill>
                  <a:schemeClr val="bg1"/>
                </a:solidFill>
              </a:rPr>
              <a:t>Bitte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decken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Sie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die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schraffierte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Fläche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mit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einem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Bild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ab</a:t>
            </a:r>
            <a:r>
              <a:rPr lang="en-US" sz="1600" noProof="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600" noProof="0" dirty="0" smtClean="0">
                <a:solidFill>
                  <a:schemeClr val="bg1"/>
                </a:solidFill>
              </a:rPr>
              <a:t>Please cover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the shaded area with a picture</a:t>
            </a:r>
            <a:r>
              <a:rPr lang="en-US" sz="1600" noProof="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600" noProof="0" dirty="0" smtClean="0">
                <a:solidFill>
                  <a:schemeClr val="bg1"/>
                </a:solidFill>
              </a:rPr>
              <a:t>(24,4 x 18,0 cm)</a:t>
            </a:r>
            <a:endParaRPr lang="en-US" sz="1600" noProof="0" dirty="0">
              <a:solidFill>
                <a:schemeClr val="bg1"/>
              </a:solidFill>
            </a:endParaRPr>
          </a:p>
        </p:txBody>
      </p:sp>
      <p:grpSp>
        <p:nvGrpSpPr>
          <p:cNvPr id="4" name="Gruppieren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0"/>
              <a:ext cx="179388" cy="6858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" name="Rechteck 11"/>
            <p:cNvSpPr/>
            <p:nvPr userDrawn="1"/>
          </p:nvSpPr>
          <p:spPr>
            <a:xfrm>
              <a:off x="0" y="0"/>
              <a:ext cx="9144000" cy="18891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0" y="6669088"/>
              <a:ext cx="9107488" cy="18891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8964612" y="0"/>
              <a:ext cx="179387" cy="6858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3547" y="4401108"/>
            <a:ext cx="8172141" cy="418502"/>
          </a:xfrm>
        </p:spPr>
        <p:txBody>
          <a:bodyPr tIns="0" rIns="0" bIns="0" anchor="t" anchorCtr="0">
            <a:norm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3548" y="4746878"/>
            <a:ext cx="8172140" cy="1138230"/>
          </a:xfrm>
        </p:spPr>
        <p:txBody>
          <a:bodyPr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3548" y="6021288"/>
            <a:ext cx="2628590" cy="368813"/>
          </a:xfrm>
        </p:spPr>
        <p:txBody>
          <a:bodyPr tIns="0" bIns="0" anchor="b" anchorCtr="0">
            <a:normAutofit/>
          </a:bodyPr>
          <a:lstStyle>
            <a:lvl1pPr marL="0" indent="0"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URL</a:t>
            </a:r>
          </a:p>
          <a:p>
            <a:pPr lvl="0"/>
            <a:endParaRPr lang="en-US" noProof="0" smtClean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9891" y="6021288"/>
            <a:ext cx="5075797" cy="368813"/>
          </a:xfrm>
        </p:spPr>
        <p:txBody>
          <a:bodyPr tIns="0" bIns="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Division Naming</a:t>
            </a:r>
          </a:p>
          <a:p>
            <a:pPr lvl="0"/>
            <a:endParaRPr lang="en-US" noProof="0" smtClean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0"/>
            <a:ext cx="2555875" cy="130492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Das Quality Seal hat im Vordergrund zu stehen. </a:t>
            </a:r>
            <a:br>
              <a:rPr lang="en-US" noProof="0" smtClean="0"/>
            </a:br>
            <a:r>
              <a:rPr lang="en-US" noProof="0" smtClean="0"/>
              <a:t>Bitte ändern Sie nicht die Größe oder Position.</a:t>
            </a:r>
            <a:br>
              <a:rPr lang="en-US" noProof="0" smtClean="0"/>
            </a:br>
            <a:r>
              <a:rPr lang="en-US" noProof="0" smtClean="0"/>
              <a:t>The Quality Seal has to stay on top. </a:t>
            </a:r>
            <a:br>
              <a:rPr lang="en-US" noProof="0" smtClean="0"/>
            </a:br>
            <a:r>
              <a:rPr lang="en-US" noProof="0" smtClean="0"/>
              <a:t>Please do not change size or position.</a:t>
            </a:r>
          </a:p>
          <a:p>
            <a:pPr lvl="0"/>
            <a:endParaRPr lang="en-US" noProof="0" smtClean="0"/>
          </a:p>
        </p:txBody>
      </p:sp>
      <p:sp>
        <p:nvSpPr>
          <p:cNvPr id="19" name="Rechteck 18"/>
          <p:cNvSpPr/>
          <p:nvPr userDrawn="1"/>
        </p:nvSpPr>
        <p:spPr>
          <a:xfrm>
            <a:off x="503548" y="-567404"/>
            <a:ext cx="8640452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46800" rIns="72000" bIns="46800" rtlCol="0" anchor="t" anchorCtr="0"/>
          <a:lstStyle/>
          <a:p>
            <a:r>
              <a:rPr lang="en-US" sz="900" noProof="0" smtClean="0"/>
              <a:t>Wenn Sie ein neues Bild einfügen: Klicken Sie mit der rechten Maustaste auf das Bild und wählen „In den Hintergrund“, um das Bild hinter das Quality Seal zu bringen.</a:t>
            </a:r>
          </a:p>
          <a:p>
            <a:r>
              <a:rPr lang="en-US" sz="900" noProof="0" smtClean="0"/>
              <a:t>If you insert a new picture: Right click on the picture and select “Send to the back” to position it behind the Quality Seal.</a:t>
            </a:r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503548" y="-171400"/>
            <a:ext cx="0" cy="13384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>
          <a:xfrm>
            <a:off x="3059832" y="-171400"/>
            <a:ext cx="0" cy="13384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 rot="5400000">
            <a:off x="-103432" y="1237844"/>
            <a:ext cx="0" cy="13384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 rot="5400000">
            <a:off x="-113608" y="-66920"/>
            <a:ext cx="0" cy="13384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6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0" y="0"/>
              <a:ext cx="179388" cy="6858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0" y="0"/>
              <a:ext cx="9144000" cy="18891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0" y="6669088"/>
              <a:ext cx="9107488" cy="18891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8964612" y="0"/>
              <a:ext cx="179387" cy="6858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1437"/>
            <a:ext cx="8353425" cy="4535487"/>
          </a:xfrm>
        </p:spPr>
        <p:txBody>
          <a:bodyPr/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184150" indent="-184150">
              <a:lnSpc>
                <a:spcPct val="113000"/>
              </a:lnSpc>
              <a:buClr>
                <a:schemeClr val="bg1"/>
              </a:buClr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2pPr>
            <a:lvl3pPr marL="539750" indent="-177800">
              <a:lnSpc>
                <a:spcPct val="113000"/>
              </a:lnSpc>
              <a:buClr>
                <a:schemeClr val="bg1"/>
              </a:buClr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3pPr>
            <a:lvl4pPr marL="895350" indent="-179388">
              <a:lnSpc>
                <a:spcPct val="113000"/>
              </a:lnSpc>
              <a:buClr>
                <a:schemeClr val="bg1"/>
              </a:buClr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4pPr>
            <a:lvl5pPr marL="1257300" indent="-177800">
              <a:lnSpc>
                <a:spcPct val="113000"/>
              </a:lnSpc>
              <a:buClr>
                <a:schemeClr val="bg1"/>
              </a:buClr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8" y="296862"/>
            <a:ext cx="8353425" cy="719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9B275C-1349-456C-B576-749812E1A37D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Mathias Schmidt</a:t>
            </a:r>
            <a:r>
              <a:rPr lang="en-US" noProof="0" dirty="0" smtClean="0"/>
              <a:t>, © Continental AG</a:t>
            </a:r>
            <a:endParaRPr lang="en-US" noProof="0" dirty="0"/>
          </a:p>
        </p:txBody>
      </p:sp>
      <p:pic>
        <p:nvPicPr>
          <p:cNvPr id="15" name="Bild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6094965"/>
            <a:ext cx="1857600" cy="5701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erade Verbindung 15"/>
          <p:cNvCxnSpPr/>
          <p:nvPr userDrawn="1"/>
        </p:nvCxnSpPr>
        <p:spPr>
          <a:xfrm>
            <a:off x="395288" y="6044592"/>
            <a:ext cx="8353425" cy="0"/>
          </a:xfrm>
          <a:prstGeom prst="line">
            <a:avLst/>
          </a:prstGeom>
          <a:ln w="444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3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501406" y="6375515"/>
            <a:ext cx="2726779" cy="12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l" defTabSz="895888"/>
            <a:r>
              <a:rPr lang="en-US" sz="700" noProof="0" dirty="0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en-US" sz="700" baseline="0" noProof="0" dirty="0" smtClean="0">
                <a:solidFill>
                  <a:schemeClr val="tx1"/>
                </a:solidFill>
                <a:latin typeface="+mn-lt"/>
              </a:rPr>
              <a:t> internal use only</a:t>
            </a:r>
            <a:endParaRPr lang="en-US" sz="70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501407" y="6237312"/>
            <a:ext cx="2726778" cy="13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defTabSz="895888"/>
            <a:r>
              <a:rPr lang="en-US" sz="700" b="1" baseline="0" noProof="0" dirty="0" smtClean="0">
                <a:solidFill>
                  <a:schemeClr val="tx1"/>
                </a:solidFill>
                <a:latin typeface="+mn-lt"/>
              </a:rPr>
              <a:t>Industrial Park </a:t>
            </a:r>
            <a:r>
              <a:rPr lang="en-US" sz="700" b="1" baseline="0" noProof="0" dirty="0" err="1" smtClean="0">
                <a:solidFill>
                  <a:schemeClr val="tx1"/>
                </a:solidFill>
                <a:latin typeface="+mn-lt"/>
              </a:rPr>
              <a:t>Stöcken</a:t>
            </a:r>
            <a:endParaRPr lang="en-US" sz="700" b="1" noProof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3389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1437"/>
            <a:ext cx="8353425" cy="4535487"/>
          </a:xfrm>
        </p:spPr>
        <p:txBody>
          <a:bodyPr/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184150" indent="-18415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2pPr>
            <a:lvl3pPr marL="539750" indent="-17780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3pPr>
            <a:lvl4pPr marL="895350" indent="-179388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257300" indent="-17780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8" y="296862"/>
            <a:ext cx="8353425" cy="7191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763406-5C82-43FA-B963-AEA720ABB55B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Mathias Schmidt</a:t>
            </a:r>
            <a:r>
              <a:rPr lang="en-US" noProof="0" dirty="0" smtClean="0"/>
              <a:t>, © Continental AG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0824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1437"/>
            <a:ext cx="8353425" cy="4535487"/>
          </a:xfrm>
        </p:spPr>
        <p:txBody>
          <a:bodyPr/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184150" indent="-18415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2pPr>
            <a:lvl3pPr marL="539750" indent="-17780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3pPr>
            <a:lvl4pPr marL="895350" indent="-179388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4pPr>
            <a:lvl5pPr marL="1257300" indent="-17780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8" y="296862"/>
            <a:ext cx="8353425" cy="7191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B79644-7052-4321-A27A-5793B505EB52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95288" y="6044592"/>
            <a:ext cx="8353425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52637" y="6095032"/>
            <a:ext cx="1857375" cy="5700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uppieren 1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0" y="0"/>
              <a:ext cx="179388" cy="6858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0" y="0"/>
              <a:ext cx="9144000" cy="18891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0" y="6669088"/>
              <a:ext cx="9107488" cy="18891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8964612" y="0"/>
              <a:ext cx="179387" cy="6858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1" name="Text Box 23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501406" y="6375515"/>
            <a:ext cx="2726779" cy="12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l" defTabSz="895888"/>
            <a:r>
              <a:rPr lang="en-US" sz="700" noProof="0" dirty="0" smtClean="0">
                <a:solidFill>
                  <a:schemeClr val="bg1"/>
                </a:solidFill>
                <a:latin typeface="+mn-lt"/>
              </a:rPr>
              <a:t>For</a:t>
            </a:r>
            <a:r>
              <a:rPr lang="en-US" sz="700" baseline="0" noProof="0" dirty="0" smtClean="0">
                <a:solidFill>
                  <a:schemeClr val="bg1"/>
                </a:solidFill>
                <a:latin typeface="+mn-lt"/>
              </a:rPr>
              <a:t> internal use only</a:t>
            </a:r>
            <a:endParaRPr lang="en-US" sz="70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501407" y="6237312"/>
            <a:ext cx="2726778" cy="13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defTabSz="895888"/>
            <a:r>
              <a:rPr lang="en-US" sz="700" b="1" baseline="0" noProof="0" dirty="0" smtClean="0">
                <a:solidFill>
                  <a:schemeClr val="bg1"/>
                </a:solidFill>
                <a:latin typeface="+mn-lt"/>
              </a:rPr>
              <a:t>Industrial Park </a:t>
            </a:r>
            <a:r>
              <a:rPr lang="en-US" sz="700" b="1" baseline="0" noProof="0" dirty="0" err="1" smtClean="0">
                <a:solidFill>
                  <a:schemeClr val="bg1"/>
                </a:solidFill>
                <a:latin typeface="+mn-lt"/>
              </a:rPr>
              <a:t>Stöcken</a:t>
            </a:r>
            <a:endParaRPr lang="en-US" sz="700" b="1" noProof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" name="Picture 2" descr="D:\IPS\Strategie\Strategie 2011\Logo\Logo final un zip\Logo final_2011-11-21\Sonstiges\ips\Logo graphische Details\Lang\RGB_Bildschirm_Office_INet\IPS_lang_rgb_auf_schwarz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236296" y="377103"/>
            <a:ext cx="1584226" cy="695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94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op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341437"/>
            <a:ext cx="8353425" cy="2232025"/>
          </a:xfrm>
        </p:spPr>
        <p:txBody>
          <a:bodyPr/>
          <a:lstStyle>
            <a:lvl1pPr marL="177800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1pPr>
            <a:lvl2pPr marL="541338" indent="-18415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2pPr>
            <a:lvl3pPr marL="896938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3pPr>
            <a:lvl4pPr marL="1254125" indent="-179388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616075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ED7BD9-814B-48AD-8AE6-6C4E2329D58D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Mathias Schmidt</a:t>
            </a:r>
            <a:r>
              <a:rPr lang="en-US" noProof="0" dirty="0" smtClean="0"/>
              <a:t>, © Continental AG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6124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ttom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3644900"/>
            <a:ext cx="8353425" cy="2232024"/>
          </a:xfrm>
        </p:spPr>
        <p:txBody>
          <a:bodyPr/>
          <a:lstStyle>
            <a:lvl1pPr marL="177800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1pPr>
            <a:lvl2pPr marL="541338" indent="-18415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2pPr>
            <a:lvl3pPr marL="896938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3pPr>
            <a:lvl4pPr marL="1254125" indent="-179388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616075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6828BB-7C2D-4106-92EC-3D0A84EFB8A8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Mathias Schmidt</a:t>
            </a:r>
            <a:r>
              <a:rPr lang="en-US" noProof="0" dirty="0" smtClean="0"/>
              <a:t>, © Continental AG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9862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IO_EK=2375;MIO_UPDATE=True;MIO_VERSION=30.11.2012 11:40:17;MIO_DBID=ED9FF2F2-6643-46BA-B685-7D49126FFA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/>
        </p:nvCxnSpPr>
        <p:spPr>
          <a:xfrm>
            <a:off x="395288" y="6044592"/>
            <a:ext cx="8353425" cy="0"/>
          </a:xfrm>
          <a:prstGeom prst="line">
            <a:avLst/>
          </a:prstGeom>
          <a:ln w="444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52637" y="6095032"/>
            <a:ext cx="1857375" cy="5700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288" y="296862"/>
            <a:ext cx="8353425" cy="719137"/>
          </a:xfrm>
          <a:prstGeom prst="rect">
            <a:avLst/>
          </a:prstGeom>
        </p:spPr>
        <p:txBody>
          <a:bodyPr vert="horz" lIns="0" tIns="0" rIns="91440" bIns="0" rtlCol="0" anchor="b" anchorCtr="0">
            <a:normAutofit/>
          </a:bodyPr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341438"/>
            <a:ext cx="8353425" cy="4535487"/>
          </a:xfrm>
          <a:prstGeom prst="rect">
            <a:avLst/>
          </a:prstGeom>
        </p:spPr>
        <p:txBody>
          <a:bodyPr vert="horz" lIns="0" tIns="18000" rIns="0" bIns="18000" rtlCol="0">
            <a:normAutofit/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6350484" y="6224489"/>
            <a:ext cx="2001935" cy="15044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fld id="{7659EBB4-4D77-44F1-AD2A-E02F8088A53A}" type="datetime3">
              <a:rPr lang="en-US" noProof="0" smtClean="0"/>
              <a:pPr/>
              <a:t>25 January 2017</a:t>
            </a:fld>
            <a:endParaRPr lang="en-US" noProof="0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3"/>
          </p:nvPr>
        </p:nvSpPr>
        <p:spPr>
          <a:xfrm>
            <a:off x="6350485" y="6375515"/>
            <a:ext cx="2001935" cy="15044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Mathias Schmidt, © Continental AG</a:t>
            </a:r>
            <a:endParaRPr lang="en-US" dirty="0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4"/>
          </p:nvPr>
        </p:nvSpPr>
        <p:spPr>
          <a:xfrm>
            <a:off x="8388424" y="6375515"/>
            <a:ext cx="360289" cy="15044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fld id="{ADA48181-2C78-49CB-8C52-912A07842C2E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1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501406" y="6375515"/>
            <a:ext cx="2726779" cy="12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l" defTabSz="895888"/>
            <a:r>
              <a:rPr lang="en-US" sz="700" noProof="0" dirty="0" smtClean="0">
                <a:solidFill>
                  <a:schemeClr val="tx1"/>
                </a:solidFill>
                <a:latin typeface="+mn-lt"/>
              </a:rPr>
              <a:t>public</a:t>
            </a:r>
            <a:endParaRPr lang="en-US" sz="70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501407" y="6237312"/>
            <a:ext cx="2726778" cy="13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defTabSz="895888"/>
            <a:r>
              <a:rPr lang="en-US" sz="700" b="1" baseline="0" noProof="0" dirty="0" smtClean="0">
                <a:solidFill>
                  <a:schemeClr val="tx1"/>
                </a:solidFill>
                <a:latin typeface="+mn-lt"/>
              </a:rPr>
              <a:t>Industrial Park </a:t>
            </a:r>
            <a:r>
              <a:rPr lang="en-US" sz="700" b="1" baseline="0" noProof="0" dirty="0" err="1" smtClean="0">
                <a:solidFill>
                  <a:schemeClr val="tx1"/>
                </a:solidFill>
                <a:latin typeface="+mn-lt"/>
              </a:rPr>
              <a:t>Stöcken</a:t>
            </a:r>
            <a:endParaRPr lang="en-US" sz="700" b="1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llipse 3" hidden="1"/>
          <p:cNvSpPr/>
          <p:nvPr>
            <p:custDataLst>
              <p:tags r:id="rId24"/>
            </p:custDataLst>
          </p:nvPr>
        </p:nvSpPr>
        <p:spPr>
          <a:xfrm>
            <a:off x="-1270000" y="-1270000"/>
            <a:ext cx="0" cy="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308472" y="404664"/>
            <a:ext cx="1512000" cy="6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910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49" r:id="rId3"/>
    <p:sldLayoutId id="2147483670" r:id="rId4"/>
    <p:sldLayoutId id="2147483661" r:id="rId5"/>
    <p:sldLayoutId id="2147483659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66" r:id="rId16"/>
    <p:sldLayoutId id="2147483667" r:id="rId17"/>
    <p:sldLayoutId id="2147483668" r:id="rId18"/>
    <p:sldLayoutId id="2147483671" r:id="rId19"/>
    <p:sldLayoutId id="2147483672" r:id="rId2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25000"/>
        <a:buFont typeface="Arial" pitchFamily="34" charset="0"/>
        <a:buChar char="›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1338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25000"/>
        <a:buFont typeface="Arial" pitchFamily="34" charset="0"/>
        <a:buChar char="›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25000"/>
        <a:buFont typeface="Arial" pitchFamily="34" charset="0"/>
        <a:buChar char="›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54125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25000"/>
        <a:buFont typeface="Arial" pitchFamily="34" charset="0"/>
        <a:buChar char="›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616075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25000"/>
        <a:buFont typeface="Arial" pitchFamily="34" charset="0"/>
        <a:buChar char="›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slideLayout" Target="../slideLayouts/slideLayout19.xml"/><Relationship Id="rId7" Type="http://schemas.openxmlformats.org/officeDocument/2006/relationships/oleObject" Target="../embeddings/oleObject2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e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ools\Kanalphoto 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92505"/>
            <a:ext cx="8784000" cy="398883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err="1" smtClean="0"/>
              <a:t>Runder</a:t>
            </a:r>
            <a:r>
              <a:rPr lang="en-US" noProof="0" dirty="0" smtClean="0"/>
              <a:t> </a:t>
            </a:r>
            <a:r>
              <a:rPr lang="en-US" noProof="0" dirty="0" err="1" smtClean="0"/>
              <a:t>Tisch</a:t>
            </a:r>
            <a:r>
              <a:rPr lang="en-US" noProof="0" dirty="0" smtClean="0"/>
              <a:t> Hannover - </a:t>
            </a:r>
            <a:r>
              <a:rPr lang="en-US" noProof="0" dirty="0" err="1" smtClean="0"/>
              <a:t>Gefahrstoffe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err="1" smtClean="0"/>
              <a:t>Folgen</a:t>
            </a:r>
            <a:r>
              <a:rPr lang="en-US" noProof="0" dirty="0" smtClean="0"/>
              <a:t> </a:t>
            </a:r>
            <a:r>
              <a:rPr lang="en-US" noProof="0" smtClean="0"/>
              <a:t>schärferer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Einstufung</a:t>
            </a:r>
            <a:r>
              <a:rPr lang="en-US" noProof="0" dirty="0" smtClean="0"/>
              <a:t> </a:t>
            </a:r>
            <a:r>
              <a:rPr lang="en-US" noProof="0" dirty="0" err="1" smtClean="0"/>
              <a:t>tradierter</a:t>
            </a:r>
            <a:r>
              <a:rPr lang="en-US" noProof="0" dirty="0" smtClean="0"/>
              <a:t> </a:t>
            </a:r>
            <a:r>
              <a:rPr lang="en-US" noProof="0" dirty="0" err="1" smtClean="0"/>
              <a:t>Produkte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smtClean="0"/>
              <a:t>www.continental-corporation.com</a:t>
            </a:r>
            <a:endParaRPr lang="en-US" noProof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Picture 3" descr="D:\IPS\Strategie\Strategie 2011\Logo\Logo final un zip\Logo final_2011-11-21\Sonstiges\ips\IPS_lang_rgb_auf_schwar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7278" y="5885108"/>
            <a:ext cx="1656234" cy="727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3366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Alle Kennzeichnungen wurden erst doppelt geführt, nach Übergangsfrist nur noch CLP</a:t>
            </a:r>
          </a:p>
          <a:p>
            <a:pPr lvl="1"/>
            <a:r>
              <a:rPr lang="de-DE" dirty="0" smtClean="0"/>
              <a:t>Erneuerung der Gefährdungsbeurteilung, daraus folgen</a:t>
            </a:r>
          </a:p>
          <a:p>
            <a:pPr lvl="2"/>
            <a:r>
              <a:rPr lang="de-DE" dirty="0" smtClean="0"/>
              <a:t>andere PSA</a:t>
            </a:r>
          </a:p>
          <a:p>
            <a:pPr lvl="2"/>
            <a:r>
              <a:rPr lang="de-DE" dirty="0" smtClean="0"/>
              <a:t>Andere Beschäftigungsverbote</a:t>
            </a:r>
          </a:p>
          <a:p>
            <a:pPr lvl="2"/>
            <a:r>
              <a:rPr lang="de-DE" dirty="0" smtClean="0"/>
              <a:t>Andere Vorsorgeuntersuchungen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 auf die Produktion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7BD9-814B-48AD-8AE6-6C4E2329D58D}" type="datetime3">
              <a:rPr lang="en-US" noProof="0" smtClean="0"/>
              <a:pPr/>
              <a:t>25 January 2017</a:t>
            </a:fld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6350485" y="6375515"/>
            <a:ext cx="2001935" cy="150440"/>
          </a:xfrm>
        </p:spPr>
        <p:txBody>
          <a:bodyPr/>
          <a:lstStyle/>
          <a:p>
            <a:r>
              <a:rPr lang="en-US" dirty="0" smtClean="0"/>
              <a:t>Martin Kunz © Continental 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31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 smtClean="0"/>
              <a:t>für</a:t>
            </a:r>
            <a:r>
              <a:rPr lang="en-US" noProof="0" dirty="0" smtClean="0"/>
              <a:t> </a:t>
            </a:r>
            <a:r>
              <a:rPr lang="en-US" noProof="0" dirty="0" err="1" smtClean="0"/>
              <a:t>Ihre</a:t>
            </a:r>
            <a:r>
              <a:rPr lang="en-US" noProof="0" dirty="0" smtClean="0"/>
              <a:t> </a:t>
            </a:r>
            <a:r>
              <a:rPr lang="en-US" noProof="0" dirty="0" err="1" smtClean="0"/>
              <a:t>Aufmerksamkeit</a:t>
            </a:r>
            <a:r>
              <a:rPr lang="en-US" noProof="0" dirty="0" smtClean="0"/>
              <a:t>!</a:t>
            </a:r>
            <a:endParaRPr lang="en-US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Danke</a:t>
            </a:r>
            <a:r>
              <a:rPr lang="en-US" dirty="0" smtClean="0"/>
              <a:t> 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CB06-6C4F-47C2-9F99-4DECADB89F4E}" type="datetime3">
              <a:rPr lang="en-US" smtClean="0"/>
              <a:pPr/>
              <a:t>25 January 2017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Martin Kunz © Continental 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05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0" rIns="91440" bIns="0" rtlCol="0" anchor="b" anchorCtr="0">
            <a:normAutofit/>
          </a:bodyPr>
          <a:lstStyle/>
          <a:p>
            <a:r>
              <a:rPr lang="de-DE" dirty="0"/>
              <a:t>Neuerungen auf einen Blick</a:t>
            </a:r>
          </a:p>
        </p:txBody>
      </p:sp>
      <p:grpSp>
        <p:nvGrpSpPr>
          <p:cNvPr id="18" name="Gruppieren 17"/>
          <p:cNvGrpSpPr/>
          <p:nvPr>
            <p:custDataLst>
              <p:tags r:id="rId2"/>
            </p:custDataLst>
          </p:nvPr>
        </p:nvGrpSpPr>
        <p:grpSpPr>
          <a:xfrm>
            <a:off x="150301" y="1227077"/>
            <a:ext cx="9240440" cy="4620375"/>
            <a:chOff x="660400" y="1154240"/>
            <a:chExt cx="9240440" cy="4620375"/>
          </a:xfrm>
        </p:grpSpPr>
        <p:pic>
          <p:nvPicPr>
            <p:cNvPr id="19" name="Picture 5" descr="gefs_02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2414" y="1176465"/>
              <a:ext cx="753269" cy="695325"/>
            </a:xfrm>
            <a:prstGeom prst="rect">
              <a:avLst/>
            </a:prstGeom>
            <a:noFill/>
          </p:spPr>
        </p:pic>
        <p:graphicFrame>
          <p:nvGraphicFramePr>
            <p:cNvPr id="2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9686286"/>
                </p:ext>
              </p:extLst>
            </p:nvPr>
          </p:nvGraphicFramePr>
          <p:xfrm>
            <a:off x="6122458" y="1154240"/>
            <a:ext cx="883973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Micrografx Picture Publisher Object" r:id="rId5" imgW="9429840" imgH="9429840" progId="">
                    <p:embed/>
                  </p:oleObj>
                </mc:Choice>
                <mc:Fallback>
                  <p:oleObj name="Micrografx Picture Publisher Object" r:id="rId5" imgW="9429840" imgH="94298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2458" y="1154240"/>
                          <a:ext cx="883973" cy="815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6243311"/>
                </p:ext>
              </p:extLst>
            </p:nvPr>
          </p:nvGraphicFramePr>
          <p:xfrm>
            <a:off x="7331472" y="2170239"/>
            <a:ext cx="968242" cy="893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Micrografx Picture Publisher Object" r:id="rId7" imgW="9515520" imgH="9515520" progId="">
                    <p:embed/>
                  </p:oleObj>
                </mc:Choice>
                <mc:Fallback>
                  <p:oleObj name="Micrografx Picture Publisher Object" r:id="rId7" imgW="9515520" imgH="9515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1472" y="2170239"/>
                          <a:ext cx="968242" cy="893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258204" y="1390777"/>
              <a:ext cx="1460103" cy="212725"/>
              <a:chOff x="4382" y="1807"/>
              <a:chExt cx="849" cy="134"/>
            </a:xfrm>
          </p:grpSpPr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 rot="-2019028">
                <a:off x="4407" y="1807"/>
                <a:ext cx="824" cy="124"/>
              </a:xfrm>
              <a:custGeom>
                <a:avLst/>
                <a:gdLst/>
                <a:ahLst/>
                <a:cxnLst>
                  <a:cxn ang="0">
                    <a:pos x="713" y="8"/>
                  </a:cxn>
                  <a:cxn ang="0">
                    <a:pos x="830" y="8"/>
                  </a:cxn>
                  <a:cxn ang="0">
                    <a:pos x="936" y="10"/>
                  </a:cxn>
                  <a:cxn ang="0">
                    <a:pos x="1019" y="16"/>
                  </a:cxn>
                  <a:cxn ang="0">
                    <a:pos x="1118" y="18"/>
                  </a:cxn>
                  <a:cxn ang="0">
                    <a:pos x="1182" y="28"/>
                  </a:cxn>
                  <a:cxn ang="0">
                    <a:pos x="1379" y="43"/>
                  </a:cxn>
                  <a:cxn ang="0">
                    <a:pos x="1478" y="86"/>
                  </a:cxn>
                  <a:cxn ang="0">
                    <a:pos x="1526" y="130"/>
                  </a:cxn>
                  <a:cxn ang="0">
                    <a:pos x="1511" y="158"/>
                  </a:cxn>
                  <a:cxn ang="0">
                    <a:pos x="1557" y="195"/>
                  </a:cxn>
                  <a:cxn ang="0">
                    <a:pos x="1572" y="233"/>
                  </a:cxn>
                  <a:cxn ang="0">
                    <a:pos x="1499" y="252"/>
                  </a:cxn>
                  <a:cxn ang="0">
                    <a:pos x="1544" y="269"/>
                  </a:cxn>
                  <a:cxn ang="0">
                    <a:pos x="1577" y="284"/>
                  </a:cxn>
                  <a:cxn ang="0">
                    <a:pos x="1628" y="300"/>
                  </a:cxn>
                  <a:cxn ang="0">
                    <a:pos x="1651" y="328"/>
                  </a:cxn>
                  <a:cxn ang="0">
                    <a:pos x="1638" y="348"/>
                  </a:cxn>
                  <a:cxn ang="0">
                    <a:pos x="1637" y="361"/>
                  </a:cxn>
                  <a:cxn ang="0">
                    <a:pos x="1688" y="378"/>
                  </a:cxn>
                  <a:cxn ang="0">
                    <a:pos x="1706" y="399"/>
                  </a:cxn>
                  <a:cxn ang="0">
                    <a:pos x="1751" y="406"/>
                  </a:cxn>
                  <a:cxn ang="0">
                    <a:pos x="1747" y="431"/>
                  </a:cxn>
                  <a:cxn ang="0">
                    <a:pos x="1686" y="416"/>
                  </a:cxn>
                  <a:cxn ang="0">
                    <a:pos x="1633" y="424"/>
                  </a:cxn>
                  <a:cxn ang="0">
                    <a:pos x="1519" y="413"/>
                  </a:cxn>
                  <a:cxn ang="0">
                    <a:pos x="1409" y="411"/>
                  </a:cxn>
                  <a:cxn ang="0">
                    <a:pos x="1300" y="404"/>
                  </a:cxn>
                  <a:cxn ang="0">
                    <a:pos x="1186" y="394"/>
                  </a:cxn>
                  <a:cxn ang="0">
                    <a:pos x="1052" y="393"/>
                  </a:cxn>
                  <a:cxn ang="0">
                    <a:pos x="971" y="391"/>
                  </a:cxn>
                  <a:cxn ang="0">
                    <a:pos x="883" y="391"/>
                  </a:cxn>
                  <a:cxn ang="0">
                    <a:pos x="783" y="398"/>
                  </a:cxn>
                  <a:cxn ang="0">
                    <a:pos x="682" y="413"/>
                  </a:cxn>
                  <a:cxn ang="0">
                    <a:pos x="596" y="429"/>
                  </a:cxn>
                  <a:cxn ang="0">
                    <a:pos x="522" y="419"/>
                  </a:cxn>
                  <a:cxn ang="0">
                    <a:pos x="423" y="427"/>
                  </a:cxn>
                  <a:cxn ang="0">
                    <a:pos x="318" y="444"/>
                  </a:cxn>
                  <a:cxn ang="0">
                    <a:pos x="213" y="464"/>
                  </a:cxn>
                  <a:cxn ang="0">
                    <a:pos x="120" y="485"/>
                  </a:cxn>
                  <a:cxn ang="0">
                    <a:pos x="51" y="533"/>
                  </a:cxn>
                  <a:cxn ang="0">
                    <a:pos x="10" y="221"/>
                  </a:cxn>
                  <a:cxn ang="0">
                    <a:pos x="21" y="87"/>
                  </a:cxn>
                  <a:cxn ang="0">
                    <a:pos x="66" y="56"/>
                  </a:cxn>
                  <a:cxn ang="0">
                    <a:pos x="125" y="36"/>
                  </a:cxn>
                  <a:cxn ang="0">
                    <a:pos x="229" y="20"/>
                  </a:cxn>
                  <a:cxn ang="0">
                    <a:pos x="333" y="11"/>
                  </a:cxn>
                  <a:cxn ang="0">
                    <a:pos x="436" y="10"/>
                  </a:cxn>
                  <a:cxn ang="0">
                    <a:pos x="510" y="5"/>
                  </a:cxn>
                  <a:cxn ang="0">
                    <a:pos x="574" y="6"/>
                  </a:cxn>
                  <a:cxn ang="0">
                    <a:pos x="621" y="1"/>
                  </a:cxn>
                  <a:cxn ang="0">
                    <a:pos x="650" y="8"/>
                  </a:cxn>
                </a:cxnLst>
                <a:rect l="0" t="0" r="r" b="b"/>
                <a:pathLst>
                  <a:path w="1772" h="533">
                    <a:moveTo>
                      <a:pt x="659" y="8"/>
                    </a:moveTo>
                    <a:lnTo>
                      <a:pt x="667" y="8"/>
                    </a:lnTo>
                    <a:lnTo>
                      <a:pt x="679" y="8"/>
                    </a:lnTo>
                    <a:lnTo>
                      <a:pt x="693" y="8"/>
                    </a:lnTo>
                    <a:lnTo>
                      <a:pt x="713" y="8"/>
                    </a:lnTo>
                    <a:lnTo>
                      <a:pt x="733" y="8"/>
                    </a:lnTo>
                    <a:lnTo>
                      <a:pt x="756" y="8"/>
                    </a:lnTo>
                    <a:lnTo>
                      <a:pt x="781" y="8"/>
                    </a:lnTo>
                    <a:lnTo>
                      <a:pt x="806" y="8"/>
                    </a:lnTo>
                    <a:lnTo>
                      <a:pt x="830" y="8"/>
                    </a:lnTo>
                    <a:lnTo>
                      <a:pt x="855" y="8"/>
                    </a:lnTo>
                    <a:lnTo>
                      <a:pt x="878" y="8"/>
                    </a:lnTo>
                    <a:lnTo>
                      <a:pt x="900" y="10"/>
                    </a:lnTo>
                    <a:lnTo>
                      <a:pt x="920" y="10"/>
                    </a:lnTo>
                    <a:lnTo>
                      <a:pt x="936" y="10"/>
                    </a:lnTo>
                    <a:lnTo>
                      <a:pt x="949" y="11"/>
                    </a:lnTo>
                    <a:lnTo>
                      <a:pt x="959" y="11"/>
                    </a:lnTo>
                    <a:lnTo>
                      <a:pt x="979" y="13"/>
                    </a:lnTo>
                    <a:lnTo>
                      <a:pt x="999" y="15"/>
                    </a:lnTo>
                    <a:lnTo>
                      <a:pt x="1019" y="16"/>
                    </a:lnTo>
                    <a:lnTo>
                      <a:pt x="1039" y="16"/>
                    </a:lnTo>
                    <a:lnTo>
                      <a:pt x="1058" y="18"/>
                    </a:lnTo>
                    <a:lnTo>
                      <a:pt x="1078" y="18"/>
                    </a:lnTo>
                    <a:lnTo>
                      <a:pt x="1098" y="18"/>
                    </a:lnTo>
                    <a:lnTo>
                      <a:pt x="1118" y="18"/>
                    </a:lnTo>
                    <a:lnTo>
                      <a:pt x="1118" y="23"/>
                    </a:lnTo>
                    <a:lnTo>
                      <a:pt x="1120" y="26"/>
                    </a:lnTo>
                    <a:lnTo>
                      <a:pt x="1123" y="28"/>
                    </a:lnTo>
                    <a:lnTo>
                      <a:pt x="1126" y="31"/>
                    </a:lnTo>
                    <a:lnTo>
                      <a:pt x="1182" y="28"/>
                    </a:lnTo>
                    <a:lnTo>
                      <a:pt x="1232" y="28"/>
                    </a:lnTo>
                    <a:lnTo>
                      <a:pt x="1276" y="29"/>
                    </a:lnTo>
                    <a:lnTo>
                      <a:pt x="1314" y="33"/>
                    </a:lnTo>
                    <a:lnTo>
                      <a:pt x="1349" y="38"/>
                    </a:lnTo>
                    <a:lnTo>
                      <a:pt x="1379" y="43"/>
                    </a:lnTo>
                    <a:lnTo>
                      <a:pt x="1405" y="51"/>
                    </a:lnTo>
                    <a:lnTo>
                      <a:pt x="1428" y="58"/>
                    </a:lnTo>
                    <a:lnTo>
                      <a:pt x="1448" y="67"/>
                    </a:lnTo>
                    <a:lnTo>
                      <a:pt x="1465" y="76"/>
                    </a:lnTo>
                    <a:lnTo>
                      <a:pt x="1478" y="86"/>
                    </a:lnTo>
                    <a:lnTo>
                      <a:pt x="1490" y="96"/>
                    </a:lnTo>
                    <a:lnTo>
                      <a:pt x="1501" y="105"/>
                    </a:lnTo>
                    <a:lnTo>
                      <a:pt x="1509" y="114"/>
                    </a:lnTo>
                    <a:lnTo>
                      <a:pt x="1518" y="122"/>
                    </a:lnTo>
                    <a:lnTo>
                      <a:pt x="1526" y="130"/>
                    </a:lnTo>
                    <a:lnTo>
                      <a:pt x="1528" y="140"/>
                    </a:lnTo>
                    <a:lnTo>
                      <a:pt x="1518" y="143"/>
                    </a:lnTo>
                    <a:lnTo>
                      <a:pt x="1506" y="143"/>
                    </a:lnTo>
                    <a:lnTo>
                      <a:pt x="1503" y="148"/>
                    </a:lnTo>
                    <a:lnTo>
                      <a:pt x="1511" y="158"/>
                    </a:lnTo>
                    <a:lnTo>
                      <a:pt x="1519" y="168"/>
                    </a:lnTo>
                    <a:lnTo>
                      <a:pt x="1529" y="175"/>
                    </a:lnTo>
                    <a:lnTo>
                      <a:pt x="1539" y="181"/>
                    </a:lnTo>
                    <a:lnTo>
                      <a:pt x="1547" y="188"/>
                    </a:lnTo>
                    <a:lnTo>
                      <a:pt x="1557" y="195"/>
                    </a:lnTo>
                    <a:lnTo>
                      <a:pt x="1566" y="201"/>
                    </a:lnTo>
                    <a:lnTo>
                      <a:pt x="1574" y="208"/>
                    </a:lnTo>
                    <a:lnTo>
                      <a:pt x="1580" y="219"/>
                    </a:lnTo>
                    <a:lnTo>
                      <a:pt x="1579" y="228"/>
                    </a:lnTo>
                    <a:lnTo>
                      <a:pt x="1572" y="233"/>
                    </a:lnTo>
                    <a:lnTo>
                      <a:pt x="1559" y="238"/>
                    </a:lnTo>
                    <a:lnTo>
                      <a:pt x="1544" y="241"/>
                    </a:lnTo>
                    <a:lnTo>
                      <a:pt x="1529" y="244"/>
                    </a:lnTo>
                    <a:lnTo>
                      <a:pt x="1513" y="247"/>
                    </a:lnTo>
                    <a:lnTo>
                      <a:pt x="1499" y="252"/>
                    </a:lnTo>
                    <a:lnTo>
                      <a:pt x="1511" y="259"/>
                    </a:lnTo>
                    <a:lnTo>
                      <a:pt x="1523" y="259"/>
                    </a:lnTo>
                    <a:lnTo>
                      <a:pt x="1534" y="259"/>
                    </a:lnTo>
                    <a:lnTo>
                      <a:pt x="1542" y="262"/>
                    </a:lnTo>
                    <a:lnTo>
                      <a:pt x="1544" y="269"/>
                    </a:lnTo>
                    <a:lnTo>
                      <a:pt x="1547" y="274"/>
                    </a:lnTo>
                    <a:lnTo>
                      <a:pt x="1552" y="277"/>
                    </a:lnTo>
                    <a:lnTo>
                      <a:pt x="1561" y="280"/>
                    </a:lnTo>
                    <a:lnTo>
                      <a:pt x="1569" y="284"/>
                    </a:lnTo>
                    <a:lnTo>
                      <a:pt x="1577" y="284"/>
                    </a:lnTo>
                    <a:lnTo>
                      <a:pt x="1587" y="284"/>
                    </a:lnTo>
                    <a:lnTo>
                      <a:pt x="1595" y="284"/>
                    </a:lnTo>
                    <a:lnTo>
                      <a:pt x="1605" y="292"/>
                    </a:lnTo>
                    <a:lnTo>
                      <a:pt x="1617" y="295"/>
                    </a:lnTo>
                    <a:lnTo>
                      <a:pt x="1628" y="300"/>
                    </a:lnTo>
                    <a:lnTo>
                      <a:pt x="1638" y="305"/>
                    </a:lnTo>
                    <a:lnTo>
                      <a:pt x="1635" y="313"/>
                    </a:lnTo>
                    <a:lnTo>
                      <a:pt x="1638" y="322"/>
                    </a:lnTo>
                    <a:lnTo>
                      <a:pt x="1643" y="327"/>
                    </a:lnTo>
                    <a:lnTo>
                      <a:pt x="1651" y="328"/>
                    </a:lnTo>
                    <a:lnTo>
                      <a:pt x="1655" y="337"/>
                    </a:lnTo>
                    <a:lnTo>
                      <a:pt x="1655" y="342"/>
                    </a:lnTo>
                    <a:lnTo>
                      <a:pt x="1650" y="345"/>
                    </a:lnTo>
                    <a:lnTo>
                      <a:pt x="1645" y="347"/>
                    </a:lnTo>
                    <a:lnTo>
                      <a:pt x="1638" y="348"/>
                    </a:lnTo>
                    <a:lnTo>
                      <a:pt x="1630" y="350"/>
                    </a:lnTo>
                    <a:lnTo>
                      <a:pt x="1623" y="351"/>
                    </a:lnTo>
                    <a:lnTo>
                      <a:pt x="1617" y="356"/>
                    </a:lnTo>
                    <a:lnTo>
                      <a:pt x="1627" y="360"/>
                    </a:lnTo>
                    <a:lnTo>
                      <a:pt x="1637" y="361"/>
                    </a:lnTo>
                    <a:lnTo>
                      <a:pt x="1646" y="365"/>
                    </a:lnTo>
                    <a:lnTo>
                      <a:pt x="1658" y="368"/>
                    </a:lnTo>
                    <a:lnTo>
                      <a:pt x="1668" y="371"/>
                    </a:lnTo>
                    <a:lnTo>
                      <a:pt x="1678" y="375"/>
                    </a:lnTo>
                    <a:lnTo>
                      <a:pt x="1688" y="378"/>
                    </a:lnTo>
                    <a:lnTo>
                      <a:pt x="1698" y="381"/>
                    </a:lnTo>
                    <a:lnTo>
                      <a:pt x="1699" y="384"/>
                    </a:lnTo>
                    <a:lnTo>
                      <a:pt x="1699" y="389"/>
                    </a:lnTo>
                    <a:lnTo>
                      <a:pt x="1701" y="396"/>
                    </a:lnTo>
                    <a:lnTo>
                      <a:pt x="1706" y="399"/>
                    </a:lnTo>
                    <a:lnTo>
                      <a:pt x="1716" y="399"/>
                    </a:lnTo>
                    <a:lnTo>
                      <a:pt x="1724" y="401"/>
                    </a:lnTo>
                    <a:lnTo>
                      <a:pt x="1734" y="401"/>
                    </a:lnTo>
                    <a:lnTo>
                      <a:pt x="1742" y="403"/>
                    </a:lnTo>
                    <a:lnTo>
                      <a:pt x="1751" y="406"/>
                    </a:lnTo>
                    <a:lnTo>
                      <a:pt x="1759" y="409"/>
                    </a:lnTo>
                    <a:lnTo>
                      <a:pt x="1765" y="416"/>
                    </a:lnTo>
                    <a:lnTo>
                      <a:pt x="1772" y="422"/>
                    </a:lnTo>
                    <a:lnTo>
                      <a:pt x="1760" y="427"/>
                    </a:lnTo>
                    <a:lnTo>
                      <a:pt x="1747" y="431"/>
                    </a:lnTo>
                    <a:lnTo>
                      <a:pt x="1736" y="431"/>
                    </a:lnTo>
                    <a:lnTo>
                      <a:pt x="1722" y="429"/>
                    </a:lnTo>
                    <a:lnTo>
                      <a:pt x="1711" y="426"/>
                    </a:lnTo>
                    <a:lnTo>
                      <a:pt x="1698" y="421"/>
                    </a:lnTo>
                    <a:lnTo>
                      <a:pt x="1686" y="416"/>
                    </a:lnTo>
                    <a:lnTo>
                      <a:pt x="1675" y="411"/>
                    </a:lnTo>
                    <a:lnTo>
                      <a:pt x="1665" y="409"/>
                    </a:lnTo>
                    <a:lnTo>
                      <a:pt x="1653" y="414"/>
                    </a:lnTo>
                    <a:lnTo>
                      <a:pt x="1642" y="422"/>
                    </a:lnTo>
                    <a:lnTo>
                      <a:pt x="1633" y="424"/>
                    </a:lnTo>
                    <a:lnTo>
                      <a:pt x="1610" y="421"/>
                    </a:lnTo>
                    <a:lnTo>
                      <a:pt x="1587" y="418"/>
                    </a:lnTo>
                    <a:lnTo>
                      <a:pt x="1564" y="416"/>
                    </a:lnTo>
                    <a:lnTo>
                      <a:pt x="1542" y="414"/>
                    </a:lnTo>
                    <a:lnTo>
                      <a:pt x="1519" y="413"/>
                    </a:lnTo>
                    <a:lnTo>
                      <a:pt x="1498" y="413"/>
                    </a:lnTo>
                    <a:lnTo>
                      <a:pt x="1475" y="411"/>
                    </a:lnTo>
                    <a:lnTo>
                      <a:pt x="1453" y="411"/>
                    </a:lnTo>
                    <a:lnTo>
                      <a:pt x="1432" y="411"/>
                    </a:lnTo>
                    <a:lnTo>
                      <a:pt x="1409" y="411"/>
                    </a:lnTo>
                    <a:lnTo>
                      <a:pt x="1387" y="411"/>
                    </a:lnTo>
                    <a:lnTo>
                      <a:pt x="1366" y="409"/>
                    </a:lnTo>
                    <a:lnTo>
                      <a:pt x="1344" y="409"/>
                    </a:lnTo>
                    <a:lnTo>
                      <a:pt x="1323" y="406"/>
                    </a:lnTo>
                    <a:lnTo>
                      <a:pt x="1300" y="404"/>
                    </a:lnTo>
                    <a:lnTo>
                      <a:pt x="1278" y="401"/>
                    </a:lnTo>
                    <a:lnTo>
                      <a:pt x="1260" y="399"/>
                    </a:lnTo>
                    <a:lnTo>
                      <a:pt x="1238" y="398"/>
                    </a:lnTo>
                    <a:lnTo>
                      <a:pt x="1212" y="396"/>
                    </a:lnTo>
                    <a:lnTo>
                      <a:pt x="1186" y="394"/>
                    </a:lnTo>
                    <a:lnTo>
                      <a:pt x="1156" y="394"/>
                    </a:lnTo>
                    <a:lnTo>
                      <a:pt x="1126" y="393"/>
                    </a:lnTo>
                    <a:lnTo>
                      <a:pt x="1096" y="393"/>
                    </a:lnTo>
                    <a:lnTo>
                      <a:pt x="1067" y="393"/>
                    </a:lnTo>
                    <a:lnTo>
                      <a:pt x="1052" y="393"/>
                    </a:lnTo>
                    <a:lnTo>
                      <a:pt x="1037" y="393"/>
                    </a:lnTo>
                    <a:lnTo>
                      <a:pt x="1020" y="393"/>
                    </a:lnTo>
                    <a:lnTo>
                      <a:pt x="1004" y="391"/>
                    </a:lnTo>
                    <a:lnTo>
                      <a:pt x="987" y="391"/>
                    </a:lnTo>
                    <a:lnTo>
                      <a:pt x="971" y="391"/>
                    </a:lnTo>
                    <a:lnTo>
                      <a:pt x="956" y="391"/>
                    </a:lnTo>
                    <a:lnTo>
                      <a:pt x="941" y="391"/>
                    </a:lnTo>
                    <a:lnTo>
                      <a:pt x="921" y="391"/>
                    </a:lnTo>
                    <a:lnTo>
                      <a:pt x="902" y="391"/>
                    </a:lnTo>
                    <a:lnTo>
                      <a:pt x="883" y="391"/>
                    </a:lnTo>
                    <a:lnTo>
                      <a:pt x="864" y="393"/>
                    </a:lnTo>
                    <a:lnTo>
                      <a:pt x="842" y="393"/>
                    </a:lnTo>
                    <a:lnTo>
                      <a:pt x="822" y="394"/>
                    </a:lnTo>
                    <a:lnTo>
                      <a:pt x="802" y="396"/>
                    </a:lnTo>
                    <a:lnTo>
                      <a:pt x="783" y="398"/>
                    </a:lnTo>
                    <a:lnTo>
                      <a:pt x="763" y="399"/>
                    </a:lnTo>
                    <a:lnTo>
                      <a:pt x="743" y="403"/>
                    </a:lnTo>
                    <a:lnTo>
                      <a:pt x="723" y="406"/>
                    </a:lnTo>
                    <a:lnTo>
                      <a:pt x="702" y="409"/>
                    </a:lnTo>
                    <a:lnTo>
                      <a:pt x="682" y="413"/>
                    </a:lnTo>
                    <a:lnTo>
                      <a:pt x="664" y="416"/>
                    </a:lnTo>
                    <a:lnTo>
                      <a:pt x="644" y="421"/>
                    </a:lnTo>
                    <a:lnTo>
                      <a:pt x="624" y="426"/>
                    </a:lnTo>
                    <a:lnTo>
                      <a:pt x="609" y="429"/>
                    </a:lnTo>
                    <a:lnTo>
                      <a:pt x="596" y="429"/>
                    </a:lnTo>
                    <a:lnTo>
                      <a:pt x="581" y="427"/>
                    </a:lnTo>
                    <a:lnTo>
                      <a:pt x="566" y="426"/>
                    </a:lnTo>
                    <a:lnTo>
                      <a:pt x="551" y="422"/>
                    </a:lnTo>
                    <a:lnTo>
                      <a:pt x="536" y="421"/>
                    </a:lnTo>
                    <a:lnTo>
                      <a:pt x="522" y="419"/>
                    </a:lnTo>
                    <a:lnTo>
                      <a:pt x="507" y="419"/>
                    </a:lnTo>
                    <a:lnTo>
                      <a:pt x="485" y="421"/>
                    </a:lnTo>
                    <a:lnTo>
                      <a:pt x="464" y="422"/>
                    </a:lnTo>
                    <a:lnTo>
                      <a:pt x="444" y="426"/>
                    </a:lnTo>
                    <a:lnTo>
                      <a:pt x="423" y="427"/>
                    </a:lnTo>
                    <a:lnTo>
                      <a:pt x="401" y="431"/>
                    </a:lnTo>
                    <a:lnTo>
                      <a:pt x="381" y="434"/>
                    </a:lnTo>
                    <a:lnTo>
                      <a:pt x="360" y="437"/>
                    </a:lnTo>
                    <a:lnTo>
                      <a:pt x="338" y="441"/>
                    </a:lnTo>
                    <a:lnTo>
                      <a:pt x="318" y="444"/>
                    </a:lnTo>
                    <a:lnTo>
                      <a:pt x="297" y="447"/>
                    </a:lnTo>
                    <a:lnTo>
                      <a:pt x="275" y="451"/>
                    </a:lnTo>
                    <a:lnTo>
                      <a:pt x="256" y="455"/>
                    </a:lnTo>
                    <a:lnTo>
                      <a:pt x="234" y="459"/>
                    </a:lnTo>
                    <a:lnTo>
                      <a:pt x="213" y="464"/>
                    </a:lnTo>
                    <a:lnTo>
                      <a:pt x="191" y="467"/>
                    </a:lnTo>
                    <a:lnTo>
                      <a:pt x="170" y="472"/>
                    </a:lnTo>
                    <a:lnTo>
                      <a:pt x="153" y="475"/>
                    </a:lnTo>
                    <a:lnTo>
                      <a:pt x="137" y="480"/>
                    </a:lnTo>
                    <a:lnTo>
                      <a:pt x="120" y="485"/>
                    </a:lnTo>
                    <a:lnTo>
                      <a:pt x="105" y="492"/>
                    </a:lnTo>
                    <a:lnTo>
                      <a:pt x="90" y="500"/>
                    </a:lnTo>
                    <a:lnTo>
                      <a:pt x="76" y="508"/>
                    </a:lnTo>
                    <a:lnTo>
                      <a:pt x="62" y="520"/>
                    </a:lnTo>
                    <a:lnTo>
                      <a:pt x="51" y="533"/>
                    </a:lnTo>
                    <a:lnTo>
                      <a:pt x="43" y="493"/>
                    </a:lnTo>
                    <a:lnTo>
                      <a:pt x="34" y="436"/>
                    </a:lnTo>
                    <a:lnTo>
                      <a:pt x="26" y="368"/>
                    </a:lnTo>
                    <a:lnTo>
                      <a:pt x="18" y="294"/>
                    </a:lnTo>
                    <a:lnTo>
                      <a:pt x="10" y="221"/>
                    </a:lnTo>
                    <a:lnTo>
                      <a:pt x="5" y="157"/>
                    </a:lnTo>
                    <a:lnTo>
                      <a:pt x="1" y="105"/>
                    </a:lnTo>
                    <a:lnTo>
                      <a:pt x="0" y="72"/>
                    </a:lnTo>
                    <a:lnTo>
                      <a:pt x="8" y="72"/>
                    </a:lnTo>
                    <a:lnTo>
                      <a:pt x="21" y="87"/>
                    </a:lnTo>
                    <a:lnTo>
                      <a:pt x="34" y="99"/>
                    </a:lnTo>
                    <a:lnTo>
                      <a:pt x="44" y="89"/>
                    </a:lnTo>
                    <a:lnTo>
                      <a:pt x="51" y="76"/>
                    </a:lnTo>
                    <a:lnTo>
                      <a:pt x="57" y="64"/>
                    </a:lnTo>
                    <a:lnTo>
                      <a:pt x="66" y="56"/>
                    </a:lnTo>
                    <a:lnTo>
                      <a:pt x="77" y="49"/>
                    </a:lnTo>
                    <a:lnTo>
                      <a:pt x="87" y="44"/>
                    </a:lnTo>
                    <a:lnTo>
                      <a:pt x="100" y="41"/>
                    </a:lnTo>
                    <a:lnTo>
                      <a:pt x="112" y="38"/>
                    </a:lnTo>
                    <a:lnTo>
                      <a:pt x="125" y="36"/>
                    </a:lnTo>
                    <a:lnTo>
                      <a:pt x="147" y="33"/>
                    </a:lnTo>
                    <a:lnTo>
                      <a:pt x="166" y="29"/>
                    </a:lnTo>
                    <a:lnTo>
                      <a:pt x="188" y="26"/>
                    </a:lnTo>
                    <a:lnTo>
                      <a:pt x="209" y="23"/>
                    </a:lnTo>
                    <a:lnTo>
                      <a:pt x="229" y="20"/>
                    </a:lnTo>
                    <a:lnTo>
                      <a:pt x="251" y="18"/>
                    </a:lnTo>
                    <a:lnTo>
                      <a:pt x="271" y="16"/>
                    </a:lnTo>
                    <a:lnTo>
                      <a:pt x="292" y="13"/>
                    </a:lnTo>
                    <a:lnTo>
                      <a:pt x="312" y="13"/>
                    </a:lnTo>
                    <a:lnTo>
                      <a:pt x="333" y="11"/>
                    </a:lnTo>
                    <a:lnTo>
                      <a:pt x="353" y="10"/>
                    </a:lnTo>
                    <a:lnTo>
                      <a:pt x="373" y="10"/>
                    </a:lnTo>
                    <a:lnTo>
                      <a:pt x="394" y="10"/>
                    </a:lnTo>
                    <a:lnTo>
                      <a:pt x="414" y="10"/>
                    </a:lnTo>
                    <a:lnTo>
                      <a:pt x="436" y="10"/>
                    </a:lnTo>
                    <a:lnTo>
                      <a:pt x="456" y="11"/>
                    </a:lnTo>
                    <a:lnTo>
                      <a:pt x="469" y="11"/>
                    </a:lnTo>
                    <a:lnTo>
                      <a:pt x="482" y="10"/>
                    </a:lnTo>
                    <a:lnTo>
                      <a:pt x="497" y="8"/>
                    </a:lnTo>
                    <a:lnTo>
                      <a:pt x="510" y="5"/>
                    </a:lnTo>
                    <a:lnTo>
                      <a:pt x="523" y="3"/>
                    </a:lnTo>
                    <a:lnTo>
                      <a:pt x="538" y="3"/>
                    </a:lnTo>
                    <a:lnTo>
                      <a:pt x="553" y="3"/>
                    </a:lnTo>
                    <a:lnTo>
                      <a:pt x="568" y="5"/>
                    </a:lnTo>
                    <a:lnTo>
                      <a:pt x="574" y="6"/>
                    </a:lnTo>
                    <a:lnTo>
                      <a:pt x="583" y="6"/>
                    </a:lnTo>
                    <a:lnTo>
                      <a:pt x="593" y="6"/>
                    </a:lnTo>
                    <a:lnTo>
                      <a:pt x="603" y="5"/>
                    </a:lnTo>
                    <a:lnTo>
                      <a:pt x="611" y="3"/>
                    </a:lnTo>
                    <a:lnTo>
                      <a:pt x="621" y="1"/>
                    </a:lnTo>
                    <a:lnTo>
                      <a:pt x="631" y="1"/>
                    </a:lnTo>
                    <a:lnTo>
                      <a:pt x="641" y="0"/>
                    </a:lnTo>
                    <a:lnTo>
                      <a:pt x="644" y="1"/>
                    </a:lnTo>
                    <a:lnTo>
                      <a:pt x="647" y="5"/>
                    </a:lnTo>
                    <a:lnTo>
                      <a:pt x="650" y="8"/>
                    </a:lnTo>
                    <a:lnTo>
                      <a:pt x="654" y="8"/>
                    </a:lnTo>
                    <a:lnTo>
                      <a:pt x="659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 rot="-2771017">
                <a:off x="4703" y="1505"/>
                <a:ext cx="115" cy="758"/>
              </a:xfrm>
              <a:custGeom>
                <a:avLst/>
                <a:gdLst/>
                <a:ahLst/>
                <a:cxnLst>
                  <a:cxn ang="0">
                    <a:pos x="71" y="2115"/>
                  </a:cxn>
                  <a:cxn ang="0">
                    <a:pos x="89" y="2125"/>
                  </a:cxn>
                  <a:cxn ang="0">
                    <a:pos x="116" y="2120"/>
                  </a:cxn>
                  <a:cxn ang="0">
                    <a:pos x="152" y="2093"/>
                  </a:cxn>
                  <a:cxn ang="0">
                    <a:pos x="192" y="2079"/>
                  </a:cxn>
                  <a:cxn ang="0">
                    <a:pos x="225" y="2084"/>
                  </a:cxn>
                  <a:cxn ang="0">
                    <a:pos x="258" y="2080"/>
                  </a:cxn>
                  <a:cxn ang="0">
                    <a:pos x="281" y="2069"/>
                  </a:cxn>
                  <a:cxn ang="0">
                    <a:pos x="294" y="2052"/>
                  </a:cxn>
                  <a:cxn ang="0">
                    <a:pos x="312" y="2042"/>
                  </a:cxn>
                  <a:cxn ang="0">
                    <a:pos x="334" y="2037"/>
                  </a:cxn>
                  <a:cxn ang="0">
                    <a:pos x="353" y="2029"/>
                  </a:cxn>
                  <a:cxn ang="0">
                    <a:pos x="377" y="2014"/>
                  </a:cxn>
                  <a:cxn ang="0">
                    <a:pos x="413" y="1994"/>
                  </a:cxn>
                  <a:cxn ang="0">
                    <a:pos x="449" y="1961"/>
                  </a:cxn>
                  <a:cxn ang="0">
                    <a:pos x="479" y="1927"/>
                  </a:cxn>
                  <a:cxn ang="0">
                    <a:pos x="507" y="1918"/>
                  </a:cxn>
                  <a:cxn ang="0">
                    <a:pos x="533" y="1912"/>
                  </a:cxn>
                  <a:cxn ang="0">
                    <a:pos x="550" y="1836"/>
                  </a:cxn>
                  <a:cxn ang="0">
                    <a:pos x="538" y="1481"/>
                  </a:cxn>
                  <a:cxn ang="0">
                    <a:pos x="502" y="995"/>
                  </a:cxn>
                  <a:cxn ang="0">
                    <a:pos x="462" y="564"/>
                  </a:cxn>
                  <a:cxn ang="0">
                    <a:pos x="466" y="381"/>
                  </a:cxn>
                  <a:cxn ang="0">
                    <a:pos x="462" y="279"/>
                  </a:cxn>
                  <a:cxn ang="0">
                    <a:pos x="436" y="213"/>
                  </a:cxn>
                  <a:cxn ang="0">
                    <a:pos x="410" y="183"/>
                  </a:cxn>
                  <a:cxn ang="0">
                    <a:pos x="388" y="158"/>
                  </a:cxn>
                  <a:cxn ang="0">
                    <a:pos x="353" y="145"/>
                  </a:cxn>
                  <a:cxn ang="0">
                    <a:pos x="301" y="142"/>
                  </a:cxn>
                  <a:cxn ang="0">
                    <a:pos x="261" y="132"/>
                  </a:cxn>
                  <a:cxn ang="0">
                    <a:pos x="228" y="112"/>
                  </a:cxn>
                  <a:cxn ang="0">
                    <a:pos x="187" y="85"/>
                  </a:cxn>
                  <a:cxn ang="0">
                    <a:pos x="129" y="54"/>
                  </a:cxn>
                  <a:cxn ang="0">
                    <a:pos x="87" y="26"/>
                  </a:cxn>
                  <a:cxn ang="0">
                    <a:pos x="58" y="8"/>
                  </a:cxn>
                  <a:cxn ang="0">
                    <a:pos x="25" y="0"/>
                  </a:cxn>
                  <a:cxn ang="0">
                    <a:pos x="11" y="95"/>
                  </a:cxn>
                  <a:cxn ang="0">
                    <a:pos x="38" y="287"/>
                  </a:cxn>
                  <a:cxn ang="0">
                    <a:pos x="40" y="386"/>
                  </a:cxn>
                  <a:cxn ang="0">
                    <a:pos x="33" y="394"/>
                  </a:cxn>
                  <a:cxn ang="0">
                    <a:pos x="30" y="412"/>
                  </a:cxn>
                  <a:cxn ang="0">
                    <a:pos x="35" y="457"/>
                  </a:cxn>
                  <a:cxn ang="0">
                    <a:pos x="43" y="516"/>
                  </a:cxn>
                  <a:cxn ang="0">
                    <a:pos x="45" y="594"/>
                  </a:cxn>
                  <a:cxn ang="0">
                    <a:pos x="61" y="640"/>
                  </a:cxn>
                  <a:cxn ang="0">
                    <a:pos x="49" y="665"/>
                  </a:cxn>
                  <a:cxn ang="0">
                    <a:pos x="46" y="690"/>
                  </a:cxn>
                  <a:cxn ang="0">
                    <a:pos x="59" y="715"/>
                  </a:cxn>
                  <a:cxn ang="0">
                    <a:pos x="51" y="759"/>
                  </a:cxn>
                  <a:cxn ang="0">
                    <a:pos x="43" y="817"/>
                  </a:cxn>
                  <a:cxn ang="0">
                    <a:pos x="41" y="906"/>
                  </a:cxn>
                  <a:cxn ang="0">
                    <a:pos x="43" y="1086"/>
                  </a:cxn>
                  <a:cxn ang="0">
                    <a:pos x="56" y="1170"/>
                  </a:cxn>
                  <a:cxn ang="0">
                    <a:pos x="69" y="1175"/>
                  </a:cxn>
                  <a:cxn ang="0">
                    <a:pos x="64" y="1283"/>
                  </a:cxn>
                  <a:cxn ang="0">
                    <a:pos x="66" y="1605"/>
                  </a:cxn>
                  <a:cxn ang="0">
                    <a:pos x="89" y="1722"/>
                  </a:cxn>
                  <a:cxn ang="0">
                    <a:pos x="86" y="1800"/>
                  </a:cxn>
                  <a:cxn ang="0">
                    <a:pos x="71" y="1909"/>
                  </a:cxn>
                  <a:cxn ang="0">
                    <a:pos x="74" y="2041"/>
                  </a:cxn>
                  <a:cxn ang="0">
                    <a:pos x="64" y="2108"/>
                  </a:cxn>
                </a:cxnLst>
                <a:rect l="0" t="0" r="r" b="b"/>
                <a:pathLst>
                  <a:path w="550" h="2125">
                    <a:moveTo>
                      <a:pt x="64" y="2108"/>
                    </a:moveTo>
                    <a:lnTo>
                      <a:pt x="71" y="2115"/>
                    </a:lnTo>
                    <a:lnTo>
                      <a:pt x="79" y="2122"/>
                    </a:lnTo>
                    <a:lnTo>
                      <a:pt x="89" y="2125"/>
                    </a:lnTo>
                    <a:lnTo>
                      <a:pt x="101" y="2123"/>
                    </a:lnTo>
                    <a:lnTo>
                      <a:pt x="116" y="2120"/>
                    </a:lnTo>
                    <a:lnTo>
                      <a:pt x="132" y="2110"/>
                    </a:lnTo>
                    <a:lnTo>
                      <a:pt x="152" y="2093"/>
                    </a:lnTo>
                    <a:lnTo>
                      <a:pt x="177" y="2070"/>
                    </a:lnTo>
                    <a:lnTo>
                      <a:pt x="192" y="2079"/>
                    </a:lnTo>
                    <a:lnTo>
                      <a:pt x="208" y="2082"/>
                    </a:lnTo>
                    <a:lnTo>
                      <a:pt x="225" y="2084"/>
                    </a:lnTo>
                    <a:lnTo>
                      <a:pt x="241" y="2084"/>
                    </a:lnTo>
                    <a:lnTo>
                      <a:pt x="258" y="2080"/>
                    </a:lnTo>
                    <a:lnTo>
                      <a:pt x="271" y="2075"/>
                    </a:lnTo>
                    <a:lnTo>
                      <a:pt x="281" y="2069"/>
                    </a:lnTo>
                    <a:lnTo>
                      <a:pt x="289" y="2062"/>
                    </a:lnTo>
                    <a:lnTo>
                      <a:pt x="294" y="2052"/>
                    </a:lnTo>
                    <a:lnTo>
                      <a:pt x="302" y="2046"/>
                    </a:lnTo>
                    <a:lnTo>
                      <a:pt x="312" y="2042"/>
                    </a:lnTo>
                    <a:lnTo>
                      <a:pt x="324" y="2041"/>
                    </a:lnTo>
                    <a:lnTo>
                      <a:pt x="334" y="2037"/>
                    </a:lnTo>
                    <a:lnTo>
                      <a:pt x="344" y="2034"/>
                    </a:lnTo>
                    <a:lnTo>
                      <a:pt x="353" y="2029"/>
                    </a:lnTo>
                    <a:lnTo>
                      <a:pt x="360" y="2019"/>
                    </a:lnTo>
                    <a:lnTo>
                      <a:pt x="377" y="2014"/>
                    </a:lnTo>
                    <a:lnTo>
                      <a:pt x="395" y="2006"/>
                    </a:lnTo>
                    <a:lnTo>
                      <a:pt x="413" y="1994"/>
                    </a:lnTo>
                    <a:lnTo>
                      <a:pt x="431" y="1978"/>
                    </a:lnTo>
                    <a:lnTo>
                      <a:pt x="449" y="1961"/>
                    </a:lnTo>
                    <a:lnTo>
                      <a:pt x="466" y="1943"/>
                    </a:lnTo>
                    <a:lnTo>
                      <a:pt x="479" y="1927"/>
                    </a:lnTo>
                    <a:lnTo>
                      <a:pt x="492" y="1909"/>
                    </a:lnTo>
                    <a:lnTo>
                      <a:pt x="507" y="1918"/>
                    </a:lnTo>
                    <a:lnTo>
                      <a:pt x="522" y="1917"/>
                    </a:lnTo>
                    <a:lnTo>
                      <a:pt x="533" y="1912"/>
                    </a:lnTo>
                    <a:lnTo>
                      <a:pt x="540" y="1907"/>
                    </a:lnTo>
                    <a:lnTo>
                      <a:pt x="550" y="1836"/>
                    </a:lnTo>
                    <a:lnTo>
                      <a:pt x="548" y="1686"/>
                    </a:lnTo>
                    <a:lnTo>
                      <a:pt x="538" y="1481"/>
                    </a:lnTo>
                    <a:lnTo>
                      <a:pt x="522" y="1243"/>
                    </a:lnTo>
                    <a:lnTo>
                      <a:pt x="502" y="995"/>
                    </a:lnTo>
                    <a:lnTo>
                      <a:pt x="481" y="763"/>
                    </a:lnTo>
                    <a:lnTo>
                      <a:pt x="462" y="564"/>
                    </a:lnTo>
                    <a:lnTo>
                      <a:pt x="449" y="427"/>
                    </a:lnTo>
                    <a:lnTo>
                      <a:pt x="466" y="381"/>
                    </a:lnTo>
                    <a:lnTo>
                      <a:pt x="467" y="330"/>
                    </a:lnTo>
                    <a:lnTo>
                      <a:pt x="462" y="279"/>
                    </a:lnTo>
                    <a:lnTo>
                      <a:pt x="456" y="229"/>
                    </a:lnTo>
                    <a:lnTo>
                      <a:pt x="436" y="213"/>
                    </a:lnTo>
                    <a:lnTo>
                      <a:pt x="423" y="196"/>
                    </a:lnTo>
                    <a:lnTo>
                      <a:pt x="410" y="183"/>
                    </a:lnTo>
                    <a:lnTo>
                      <a:pt x="400" y="170"/>
                    </a:lnTo>
                    <a:lnTo>
                      <a:pt x="388" y="158"/>
                    </a:lnTo>
                    <a:lnTo>
                      <a:pt x="373" y="150"/>
                    </a:lnTo>
                    <a:lnTo>
                      <a:pt x="353" y="145"/>
                    </a:lnTo>
                    <a:lnTo>
                      <a:pt x="327" y="143"/>
                    </a:lnTo>
                    <a:lnTo>
                      <a:pt x="301" y="142"/>
                    </a:lnTo>
                    <a:lnTo>
                      <a:pt x="279" y="138"/>
                    </a:lnTo>
                    <a:lnTo>
                      <a:pt x="261" y="132"/>
                    </a:lnTo>
                    <a:lnTo>
                      <a:pt x="244" y="123"/>
                    </a:lnTo>
                    <a:lnTo>
                      <a:pt x="228" y="112"/>
                    </a:lnTo>
                    <a:lnTo>
                      <a:pt x="210" y="100"/>
                    </a:lnTo>
                    <a:lnTo>
                      <a:pt x="187" y="85"/>
                    </a:lnTo>
                    <a:lnTo>
                      <a:pt x="157" y="71"/>
                    </a:lnTo>
                    <a:lnTo>
                      <a:pt x="129" y="54"/>
                    </a:lnTo>
                    <a:lnTo>
                      <a:pt x="106" y="39"/>
                    </a:lnTo>
                    <a:lnTo>
                      <a:pt x="87" y="26"/>
                    </a:lnTo>
                    <a:lnTo>
                      <a:pt x="73" y="16"/>
                    </a:lnTo>
                    <a:lnTo>
                      <a:pt x="58" y="8"/>
                    </a:lnTo>
                    <a:lnTo>
                      <a:pt x="43" y="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11" y="95"/>
                    </a:lnTo>
                    <a:lnTo>
                      <a:pt x="26" y="191"/>
                    </a:lnTo>
                    <a:lnTo>
                      <a:pt x="38" y="287"/>
                    </a:lnTo>
                    <a:lnTo>
                      <a:pt x="41" y="383"/>
                    </a:lnTo>
                    <a:lnTo>
                      <a:pt x="40" y="386"/>
                    </a:lnTo>
                    <a:lnTo>
                      <a:pt x="36" y="389"/>
                    </a:lnTo>
                    <a:lnTo>
                      <a:pt x="33" y="394"/>
                    </a:lnTo>
                    <a:lnTo>
                      <a:pt x="30" y="398"/>
                    </a:lnTo>
                    <a:lnTo>
                      <a:pt x="30" y="412"/>
                    </a:lnTo>
                    <a:lnTo>
                      <a:pt x="31" y="434"/>
                    </a:lnTo>
                    <a:lnTo>
                      <a:pt x="35" y="457"/>
                    </a:lnTo>
                    <a:lnTo>
                      <a:pt x="36" y="478"/>
                    </a:lnTo>
                    <a:lnTo>
                      <a:pt x="43" y="516"/>
                    </a:lnTo>
                    <a:lnTo>
                      <a:pt x="41" y="556"/>
                    </a:lnTo>
                    <a:lnTo>
                      <a:pt x="45" y="594"/>
                    </a:lnTo>
                    <a:lnTo>
                      <a:pt x="66" y="629"/>
                    </a:lnTo>
                    <a:lnTo>
                      <a:pt x="61" y="640"/>
                    </a:lnTo>
                    <a:lnTo>
                      <a:pt x="54" y="654"/>
                    </a:lnTo>
                    <a:lnTo>
                      <a:pt x="49" y="665"/>
                    </a:lnTo>
                    <a:lnTo>
                      <a:pt x="46" y="678"/>
                    </a:lnTo>
                    <a:lnTo>
                      <a:pt x="46" y="690"/>
                    </a:lnTo>
                    <a:lnTo>
                      <a:pt x="49" y="703"/>
                    </a:lnTo>
                    <a:lnTo>
                      <a:pt x="59" y="715"/>
                    </a:lnTo>
                    <a:lnTo>
                      <a:pt x="76" y="728"/>
                    </a:lnTo>
                    <a:lnTo>
                      <a:pt x="51" y="759"/>
                    </a:lnTo>
                    <a:lnTo>
                      <a:pt x="41" y="787"/>
                    </a:lnTo>
                    <a:lnTo>
                      <a:pt x="43" y="817"/>
                    </a:lnTo>
                    <a:lnTo>
                      <a:pt x="53" y="852"/>
                    </a:lnTo>
                    <a:lnTo>
                      <a:pt x="41" y="906"/>
                    </a:lnTo>
                    <a:lnTo>
                      <a:pt x="40" y="992"/>
                    </a:lnTo>
                    <a:lnTo>
                      <a:pt x="43" y="1086"/>
                    </a:lnTo>
                    <a:lnTo>
                      <a:pt x="51" y="1165"/>
                    </a:lnTo>
                    <a:lnTo>
                      <a:pt x="56" y="1170"/>
                    </a:lnTo>
                    <a:lnTo>
                      <a:pt x="63" y="1172"/>
                    </a:lnTo>
                    <a:lnTo>
                      <a:pt x="69" y="1175"/>
                    </a:lnTo>
                    <a:lnTo>
                      <a:pt x="71" y="1180"/>
                    </a:lnTo>
                    <a:lnTo>
                      <a:pt x="64" y="1283"/>
                    </a:lnTo>
                    <a:lnTo>
                      <a:pt x="63" y="1446"/>
                    </a:lnTo>
                    <a:lnTo>
                      <a:pt x="66" y="1605"/>
                    </a:lnTo>
                    <a:lnTo>
                      <a:pt x="71" y="1695"/>
                    </a:lnTo>
                    <a:lnTo>
                      <a:pt x="89" y="1722"/>
                    </a:lnTo>
                    <a:lnTo>
                      <a:pt x="94" y="1758"/>
                    </a:lnTo>
                    <a:lnTo>
                      <a:pt x="86" y="1800"/>
                    </a:lnTo>
                    <a:lnTo>
                      <a:pt x="73" y="1844"/>
                    </a:lnTo>
                    <a:lnTo>
                      <a:pt x="71" y="1909"/>
                    </a:lnTo>
                    <a:lnTo>
                      <a:pt x="73" y="1973"/>
                    </a:lnTo>
                    <a:lnTo>
                      <a:pt x="74" y="2041"/>
                    </a:lnTo>
                    <a:lnTo>
                      <a:pt x="68" y="2108"/>
                    </a:lnTo>
                    <a:lnTo>
                      <a:pt x="64" y="210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1413669" y="2503615"/>
              <a:ext cx="5846170" cy="683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eaLnBrk="0" hangingPunct="0"/>
              <a:r>
                <a:rPr lang="de-DE" sz="1900" dirty="0"/>
                <a:t>Neues Symbol (u.a.) für CMR-Stoffe und </a:t>
              </a:r>
              <a:r>
                <a:rPr lang="de-DE" sz="1900" dirty="0" err="1"/>
                <a:t>atemwegs</a:t>
              </a:r>
              <a:r>
                <a:rPr lang="de-DE" sz="1900" dirty="0"/>
                <a:t>-</a:t>
              </a:r>
              <a:br>
                <a:rPr lang="de-DE" sz="1900" dirty="0"/>
              </a:br>
              <a:r>
                <a:rPr lang="de-DE" sz="1900" dirty="0"/>
                <a:t>sensibilisierende Stoffe</a:t>
              </a: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660400" y="1284414"/>
              <a:ext cx="3242350" cy="48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84" tIns="47892" rIns="95784" bIns="47892">
              <a:spAutoFit/>
            </a:bodyPr>
            <a:lstStyle/>
            <a:p>
              <a:pPr marL="177800" indent="-177800" algn="l">
                <a:buClr>
                  <a:srgbClr val="FFA500"/>
                </a:buClr>
                <a:buSzPts val="2500"/>
                <a:buFont typeface="Arial" panose="020B0604020202020204" pitchFamily="34" charset="0"/>
                <a:buChar char="›"/>
                <a:tabLst>
                  <a:tab pos="204539" algn="l"/>
                </a:tabLst>
              </a:pPr>
              <a:r>
                <a:rPr lang="de-DE" sz="2500" dirty="0"/>
                <a:t> </a:t>
              </a:r>
              <a:r>
                <a:rPr lang="de-DE" sz="2500"/>
                <a:t>neue </a:t>
              </a:r>
              <a:r>
                <a:rPr lang="de-DE" sz="2500" smtClean="0"/>
                <a:t>Piktogramme</a:t>
              </a:r>
              <a:endParaRPr lang="de-DE" sz="2500" dirty="0"/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660400" y="2046414"/>
              <a:ext cx="5426666" cy="48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84" tIns="47892" rIns="95784" bIns="47892">
              <a:spAutoFit/>
            </a:bodyPr>
            <a:lstStyle/>
            <a:p>
              <a:pPr marL="177800" indent="-177800" algn="l">
                <a:buClr>
                  <a:srgbClr val="FFA500"/>
                </a:buClr>
                <a:buSzPts val="2500"/>
                <a:buFont typeface="Arial" panose="020B0604020202020204" pitchFamily="34" charset="0"/>
                <a:buChar char="›"/>
                <a:tabLst>
                  <a:tab pos="204539" algn="l"/>
                </a:tabLst>
              </a:pPr>
              <a:r>
                <a:rPr lang="de-DE" sz="2500" dirty="0"/>
                <a:t> Totenkopf nur für akut giftige </a:t>
              </a:r>
              <a:r>
                <a:rPr lang="de-DE" sz="2500" dirty="0" smtClean="0"/>
                <a:t>Stoffe</a:t>
              </a:r>
              <a:endParaRPr lang="de-DE" sz="2500" dirty="0"/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660400" y="3137027"/>
              <a:ext cx="8204286" cy="866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84" tIns="47892" rIns="95784" bIns="47892">
              <a:spAutoFit/>
            </a:bodyPr>
            <a:lstStyle/>
            <a:p>
              <a:pPr marL="177800" indent="-177800" algn="l" eaLnBrk="0" hangingPunct="0">
                <a:spcBef>
                  <a:spcPct val="50000"/>
                </a:spcBef>
                <a:buClr>
                  <a:srgbClr val="FFA500"/>
                </a:buClr>
                <a:buSzPts val="2500"/>
                <a:buFont typeface="Arial" panose="020B0604020202020204" pitchFamily="34" charset="0"/>
                <a:buChar char="›"/>
                <a:tabLst>
                  <a:tab pos="204539" algn="l"/>
                </a:tabLst>
              </a:pPr>
              <a:r>
                <a:rPr lang="de-DE" sz="2500" dirty="0"/>
                <a:t> neue Kriterien zur Einstufung</a:t>
              </a:r>
              <a:r>
                <a:rPr lang="de-DE" sz="2500" dirty="0">
                  <a:sym typeface="Symbol" pitchFamily="18" charset="2"/>
                </a:rPr>
                <a:t>        </a:t>
              </a:r>
              <a:r>
                <a:rPr lang="de-DE" sz="2500" dirty="0" err="1">
                  <a:sym typeface="Symbol" pitchFamily="18" charset="2"/>
                </a:rPr>
                <a:t>Umstufungen</a:t>
              </a:r>
              <a:r>
                <a:rPr lang="de-DE" sz="2500" dirty="0">
                  <a:sym typeface="Symbol" pitchFamily="18" charset="2"/>
                </a:rPr>
                <a:t>, </a:t>
              </a:r>
              <a:br>
                <a:rPr lang="de-DE" sz="2500" dirty="0">
                  <a:sym typeface="Symbol" pitchFamily="18" charset="2"/>
                </a:rPr>
              </a:br>
              <a:r>
                <a:rPr lang="de-DE" sz="2500" dirty="0">
                  <a:sym typeface="Symbol" pitchFamily="18" charset="2"/>
                </a:rPr>
                <a:t>					 </a:t>
              </a:r>
              <a:r>
                <a:rPr lang="de-DE" sz="2500" dirty="0" smtClean="0">
                  <a:sym typeface="Symbol" pitchFamily="18" charset="2"/>
                </a:rPr>
                <a:t>         </a:t>
              </a:r>
              <a:r>
                <a:rPr lang="de-DE" sz="2500" dirty="0">
                  <a:sym typeface="Symbol" pitchFamily="18" charset="2"/>
                </a:rPr>
                <a:t>z. B. </a:t>
              </a:r>
              <a:r>
                <a:rPr lang="de-DE" sz="2500" dirty="0"/>
                <a:t>mehr giftige </a:t>
              </a:r>
              <a:r>
                <a:rPr lang="de-DE" sz="2500" dirty="0" smtClean="0"/>
                <a:t>Stoffe</a:t>
              </a:r>
              <a:endParaRPr lang="de-DE" sz="2500" dirty="0"/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660400" y="3946652"/>
              <a:ext cx="9240440" cy="182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84" tIns="47892" rIns="95784" bIns="47892">
              <a:spAutoFit/>
            </a:bodyPr>
            <a:lstStyle/>
            <a:p>
              <a:pPr marL="177800" indent="-177800" algn="l" eaLnBrk="0" hangingPunct="0">
                <a:spcBef>
                  <a:spcPct val="50000"/>
                </a:spcBef>
                <a:buClr>
                  <a:srgbClr val="FFA500"/>
                </a:buClr>
                <a:buSzPts val="2500"/>
                <a:buFont typeface="Arial" panose="020B0604020202020204" pitchFamily="34" charset="0"/>
                <a:buChar char="›"/>
                <a:tabLst>
                  <a:tab pos="204539" algn="l"/>
                </a:tabLst>
              </a:pPr>
              <a:r>
                <a:rPr lang="de-DE" sz="2500" dirty="0"/>
                <a:t>bisher 15 Gefährlichkeitsmerk-</a:t>
              </a:r>
              <a:br>
                <a:rPr lang="de-DE" sz="2500" dirty="0"/>
              </a:br>
              <a:r>
                <a:rPr lang="de-DE" sz="2500" dirty="0"/>
                <a:t>male 	28 Gefahrenklassen </a:t>
              </a:r>
            </a:p>
            <a:p>
              <a:pPr marL="177800" indent="-177800" algn="l" eaLnBrk="0" hangingPunct="0">
                <a:spcBef>
                  <a:spcPct val="50000"/>
                </a:spcBef>
                <a:buClr>
                  <a:srgbClr val="FFA500"/>
                </a:buClr>
                <a:buSzPts val="2500"/>
                <a:buFont typeface="Arial" panose="020B0604020202020204" pitchFamily="34" charset="0"/>
                <a:buChar char="›"/>
                <a:tabLst>
                  <a:tab pos="204539" algn="l"/>
                </a:tabLst>
              </a:pPr>
              <a:r>
                <a:rPr lang="de-DE" sz="2500" dirty="0"/>
                <a:t>verändertes Konzept der Einstufung von Zubereitungen/ </a:t>
              </a:r>
              <a:r>
                <a:rPr lang="de-DE" sz="2500" u="sng" dirty="0"/>
                <a:t>Gemischen</a:t>
              </a:r>
              <a:r>
                <a:rPr lang="de-DE" sz="2500" dirty="0"/>
                <a:t>         </a:t>
              </a:r>
              <a:r>
                <a:rPr lang="de-DE" sz="2500" dirty="0">
                  <a:sym typeface="Wingdings" pitchFamily="2" charset="2"/>
                </a:rPr>
                <a:t>vor allem mehr ätzende </a:t>
              </a:r>
              <a:r>
                <a:rPr lang="de-DE" sz="2500" dirty="0" smtClean="0">
                  <a:sym typeface="Wingdings" pitchFamily="2" charset="2"/>
                </a:rPr>
                <a:t>Gemische</a:t>
              </a:r>
              <a:endParaRPr lang="de-DE" sz="2500" dirty="0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5357580" y="1381024"/>
              <a:ext cx="720000" cy="360000"/>
            </a:xfrm>
            <a:prstGeom prst="rightArrow">
              <a:avLst>
                <a:gd name="adj1" fmla="val 50000"/>
                <a:gd name="adj2" fmla="val 73967"/>
              </a:avLst>
            </a:prstGeom>
            <a:solidFill>
              <a:srgbClr val="00848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02663" tIns="53385" rIns="102663" bIns="53385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auto">
            <a:xfrm>
              <a:off x="2633826" y="5363230"/>
              <a:ext cx="617015" cy="360000"/>
            </a:xfrm>
            <a:prstGeom prst="rightArrow">
              <a:avLst>
                <a:gd name="adj1" fmla="val 50000"/>
                <a:gd name="adj2" fmla="val 73967"/>
              </a:avLst>
            </a:prstGeom>
            <a:solidFill>
              <a:srgbClr val="00848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102663" tIns="53385" rIns="102663" bIns="53385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1810817" y="4373605"/>
              <a:ext cx="720000" cy="360000"/>
            </a:xfrm>
            <a:prstGeom prst="rightArrow">
              <a:avLst>
                <a:gd name="adj1" fmla="val 50000"/>
                <a:gd name="adj2" fmla="val 73967"/>
              </a:avLst>
            </a:prstGeom>
            <a:solidFill>
              <a:srgbClr val="00848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02663" tIns="53385" rIns="102663" bIns="53385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AutoShape 30"/>
            <p:cNvSpPr>
              <a:spLocks noChangeArrowheads="1"/>
            </p:cNvSpPr>
            <p:nvPr/>
          </p:nvSpPr>
          <p:spPr bwMode="auto">
            <a:xfrm>
              <a:off x="5149762" y="3237533"/>
              <a:ext cx="652417" cy="338702"/>
            </a:xfrm>
            <a:prstGeom prst="rightArrow">
              <a:avLst>
                <a:gd name="adj1" fmla="val 50000"/>
                <a:gd name="adj2" fmla="val 73967"/>
              </a:avLst>
            </a:prstGeom>
            <a:solidFill>
              <a:srgbClr val="00848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102663" tIns="53385" rIns="102663" bIns="53385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" name="Datumsplatzhalter 3"/>
          <p:cNvSpPr txBox="1">
            <a:spLocks/>
          </p:cNvSpPr>
          <p:nvPr/>
        </p:nvSpPr>
        <p:spPr>
          <a:xfrm>
            <a:off x="6350484" y="6224489"/>
            <a:ext cx="2001935" cy="15044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  </a:t>
            </a:r>
            <a:fld id="{EFED7BD9-814B-48AD-8AE6-6C4E2329D58D}" type="datetime3">
              <a:rPr lang="en-US" smtClean="0"/>
              <a:pPr algn="l"/>
              <a:t>25 January 2017</a:t>
            </a:fld>
            <a:endParaRPr lang="en-US" dirty="0"/>
          </a:p>
        </p:txBody>
      </p:sp>
      <p:sp>
        <p:nvSpPr>
          <p:cNvPr id="24" name="Fußzeilenplatzhalter 5"/>
          <p:cNvSpPr txBox="1">
            <a:spLocks/>
          </p:cNvSpPr>
          <p:nvPr/>
        </p:nvSpPr>
        <p:spPr>
          <a:xfrm>
            <a:off x="6350485" y="6375515"/>
            <a:ext cx="2001935" cy="1504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smtClean="0"/>
              <a:t>Martin Kunz © Continental AG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935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Neues Piktogramm „Gesundheitsgefahr“</a:t>
            </a:r>
          </a:p>
        </p:txBody>
      </p:sp>
      <p:sp>
        <p:nvSpPr>
          <p:cNvPr id="54272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9102" y="1145000"/>
            <a:ext cx="8597899" cy="128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23" tIns="45252" rIns="87023" bIns="45252">
            <a:spAutoFit/>
          </a:bodyPr>
          <a:lstStyle/>
          <a:p>
            <a:pPr marL="177800" indent="-177800" eaLnBrk="0" hangingPunct="0">
              <a:spcAft>
                <a:spcPct val="50000"/>
              </a:spcAft>
              <a:buClr>
                <a:srgbClr val="FFA500"/>
              </a:buClr>
              <a:buSzPts val="1939"/>
              <a:buFont typeface="Arial" panose="020B0604020202020204" pitchFamily="34" charset="0"/>
              <a:buChar char="›"/>
            </a:pPr>
            <a:r>
              <a:rPr lang="de-DE" sz="1939" dirty="0"/>
              <a:t>Sensibilisierung der Atemwege, Gefahrenkategorie 1</a:t>
            </a:r>
          </a:p>
          <a:p>
            <a:pPr marL="177800" indent="-177800" eaLnBrk="0" hangingPunct="0">
              <a:spcAft>
                <a:spcPct val="50000"/>
              </a:spcAft>
              <a:buClr>
                <a:srgbClr val="FFA500"/>
              </a:buClr>
              <a:buSzPts val="1939"/>
              <a:buFont typeface="Arial" panose="020B0604020202020204" pitchFamily="34" charset="0"/>
              <a:buChar char="›"/>
            </a:pPr>
            <a:r>
              <a:rPr lang="de-DE" sz="1939" dirty="0"/>
              <a:t>CMR, Gefahrenkategorie 1A/1B und 2</a:t>
            </a:r>
          </a:p>
          <a:p>
            <a:pPr marL="177800" indent="-177800" eaLnBrk="0" hangingPunct="0">
              <a:spcAft>
                <a:spcPct val="50000"/>
              </a:spcAft>
              <a:buClr>
                <a:srgbClr val="FFA500"/>
              </a:buClr>
              <a:buSzPts val="1939"/>
              <a:buFont typeface="Arial" panose="020B0604020202020204" pitchFamily="34" charset="0"/>
              <a:buChar char="›"/>
            </a:pPr>
            <a:r>
              <a:rPr lang="de-DE" sz="1939" dirty="0"/>
              <a:t>Spezifische Zielorgan-Toxizität (STOT) Kat. 1 und </a:t>
            </a:r>
            <a:r>
              <a:rPr lang="de-DE" sz="1939" dirty="0" smtClean="0"/>
              <a:t>2</a:t>
            </a:r>
            <a:endParaRPr lang="de-DE" sz="1939" dirty="0"/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1062038" y="2658741"/>
            <a:ext cx="7883526" cy="117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23" tIns="45252" rIns="87023" bIns="45252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754" dirty="0">
                <a:solidFill>
                  <a:schemeClr val="accent2"/>
                </a:solidFill>
              </a:rPr>
              <a:t>EU: T, R 39/... z.B. Methanol</a:t>
            </a:r>
            <a:br>
              <a:rPr lang="de-DE" sz="1754" dirty="0">
                <a:solidFill>
                  <a:schemeClr val="accent2"/>
                </a:solidFill>
              </a:rPr>
            </a:br>
            <a:r>
              <a:rPr lang="de-DE" sz="1754" dirty="0">
                <a:solidFill>
                  <a:schemeClr val="accent2"/>
                </a:solidFill>
              </a:rPr>
              <a:t>Giftig: ernste Gefahr irreversiblen Schadens durch Einatmen, Berührung</a:t>
            </a:r>
            <a:br>
              <a:rPr lang="de-DE" sz="1754" dirty="0">
                <a:solidFill>
                  <a:schemeClr val="accent2"/>
                </a:solidFill>
              </a:rPr>
            </a:br>
            <a:r>
              <a:rPr lang="de-DE" sz="1754" dirty="0">
                <a:solidFill>
                  <a:schemeClr val="accent2"/>
                </a:solidFill>
              </a:rPr>
              <a:t>mit der Haut und durch Verschlucken. (R39/23/24/25)</a:t>
            </a:r>
            <a:br>
              <a:rPr lang="de-DE" sz="1754" dirty="0">
                <a:solidFill>
                  <a:schemeClr val="accent2"/>
                </a:solidFill>
              </a:rPr>
            </a:br>
            <a:r>
              <a:rPr lang="de-DE" sz="1754" dirty="0">
                <a:sym typeface="Symbol" pitchFamily="18" charset="2"/>
              </a:rPr>
              <a:t>GHS: Kategorie 1</a:t>
            </a:r>
          </a:p>
        </p:txBody>
      </p:sp>
      <p:pic>
        <p:nvPicPr>
          <p:cNvPr id="542725" name="Picture 5" descr="Krebserzeuge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2776" y="1379461"/>
            <a:ext cx="1384300" cy="1277815"/>
          </a:xfrm>
          <a:prstGeom prst="rect">
            <a:avLst/>
          </a:prstGeom>
          <a:noFill/>
        </p:spPr>
      </p:pic>
      <p:sp>
        <p:nvSpPr>
          <p:cNvPr id="5427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1050" y="2384715"/>
            <a:ext cx="3041915" cy="36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023" tIns="45252" rIns="87023" bIns="45252">
            <a:spAutoFit/>
          </a:bodyPr>
          <a:lstStyle/>
          <a:p>
            <a:pPr marL="177800" indent="-177800" eaLnBrk="0" hangingPunct="0">
              <a:spcBef>
                <a:spcPct val="50000"/>
              </a:spcBef>
              <a:buClr>
                <a:srgbClr val="FFA500"/>
              </a:buClr>
              <a:buSzPts val="1754"/>
              <a:buFont typeface="Arial" panose="020B0604020202020204" pitchFamily="34" charset="0"/>
              <a:buChar char="›"/>
              <a:tabLst>
                <a:tab pos="277842" algn="l"/>
              </a:tabLst>
            </a:pPr>
            <a:r>
              <a:rPr lang="de-DE" sz="1754" dirty="0"/>
              <a:t>nach </a:t>
            </a:r>
            <a:r>
              <a:rPr lang="de-DE" sz="1754"/>
              <a:t>einmaliger </a:t>
            </a:r>
            <a:r>
              <a:rPr lang="de-DE" sz="1754" smtClean="0"/>
              <a:t>Exposition</a:t>
            </a:r>
            <a:endParaRPr lang="de-DE" sz="1754" dirty="0"/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>
            <a:off x="1063625" y="4001035"/>
            <a:ext cx="7593012" cy="90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23" tIns="45252" rIns="87023" bIns="45252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754" dirty="0">
                <a:solidFill>
                  <a:schemeClr val="accent2"/>
                </a:solidFill>
              </a:rPr>
              <a:t>EU: </a:t>
            </a:r>
            <a:r>
              <a:rPr lang="de-DE" sz="1754" dirty="0" err="1">
                <a:solidFill>
                  <a:schemeClr val="accent2"/>
                </a:solidFill>
              </a:rPr>
              <a:t>Xn</a:t>
            </a:r>
            <a:r>
              <a:rPr lang="de-DE" sz="1754" dirty="0">
                <a:solidFill>
                  <a:schemeClr val="accent2"/>
                </a:solidFill>
              </a:rPr>
              <a:t> R 48/... z.B. R 48/20 Gesundheitsschädlich: Gefahr ernster Gesundheitsschäden bei längerer Exposition durch Einatmen.</a:t>
            </a:r>
            <a:br>
              <a:rPr lang="de-DE" sz="1754" dirty="0">
                <a:solidFill>
                  <a:schemeClr val="accent2"/>
                </a:solidFill>
              </a:rPr>
            </a:br>
            <a:r>
              <a:rPr lang="de-DE" sz="1754" dirty="0">
                <a:sym typeface="Symbol" pitchFamily="18" charset="2"/>
              </a:rPr>
              <a:t>GHS: Kategorie 2</a:t>
            </a:r>
          </a:p>
        </p:txBody>
      </p:sp>
      <p:sp>
        <p:nvSpPr>
          <p:cNvPr id="54272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5812" y="3744592"/>
            <a:ext cx="3229467" cy="36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023" tIns="45252" rIns="87023" bIns="45252">
            <a:spAutoFit/>
          </a:bodyPr>
          <a:lstStyle/>
          <a:p>
            <a:pPr marL="177800" indent="-177800" eaLnBrk="0" hangingPunct="0">
              <a:spcBef>
                <a:spcPct val="50000"/>
              </a:spcBef>
              <a:buClr>
                <a:srgbClr val="FFA500"/>
              </a:buClr>
              <a:buSzPts val="1754"/>
              <a:buFont typeface="Arial" panose="020B0604020202020204" pitchFamily="34" charset="0"/>
              <a:buChar char="›"/>
              <a:tabLst>
                <a:tab pos="277842" algn="l"/>
              </a:tabLst>
            </a:pPr>
            <a:r>
              <a:rPr lang="de-DE" sz="1754" dirty="0"/>
              <a:t>nach </a:t>
            </a:r>
            <a:r>
              <a:rPr lang="de-DE" sz="1754"/>
              <a:t>wiederholter </a:t>
            </a:r>
            <a:r>
              <a:rPr lang="de-DE" sz="1754" smtClean="0"/>
              <a:t>Exposition</a:t>
            </a:r>
            <a:endParaRPr lang="de-DE" sz="1754" dirty="0"/>
          </a:p>
        </p:txBody>
      </p:sp>
      <p:sp>
        <p:nvSpPr>
          <p:cNvPr id="542729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6101" y="4826047"/>
            <a:ext cx="8597899" cy="92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23" tIns="45252" rIns="87023" bIns="45252">
            <a:spAutoFit/>
          </a:bodyPr>
          <a:lstStyle/>
          <a:p>
            <a:pPr marL="177800" indent="-177800" eaLnBrk="0" hangingPunct="0">
              <a:spcAft>
                <a:spcPct val="50000"/>
              </a:spcAft>
              <a:buClr>
                <a:srgbClr val="FFA500"/>
              </a:buClr>
              <a:buSzPts val="1939"/>
              <a:buFont typeface="Arial" panose="020B0604020202020204" pitchFamily="34" charset="0"/>
              <a:buChar char="›"/>
            </a:pPr>
            <a:r>
              <a:rPr lang="de-DE" sz="1939" dirty="0"/>
              <a:t>Aspirationsgefahr Kat. 1</a:t>
            </a:r>
            <a:br>
              <a:rPr lang="de-DE" sz="1939" dirty="0"/>
            </a:br>
            <a:r>
              <a:rPr lang="de-DE" sz="1754" dirty="0"/>
              <a:t>R 65 „Gesundheitsschädlich: kann beim Verschlucken Lungenschäden </a:t>
            </a:r>
            <a:br>
              <a:rPr lang="de-DE" sz="1754" dirty="0"/>
            </a:br>
            <a:r>
              <a:rPr lang="de-DE" sz="1754"/>
              <a:t>verursachen</a:t>
            </a:r>
            <a:r>
              <a:rPr lang="de-DE" sz="1754" smtClean="0"/>
              <a:t>.“</a:t>
            </a:r>
            <a:endParaRPr lang="de-DE" sz="1754" dirty="0"/>
          </a:p>
        </p:txBody>
      </p:sp>
      <p:sp>
        <p:nvSpPr>
          <p:cNvPr id="10" name="Datumsplatzhalter 3"/>
          <p:cNvSpPr txBox="1">
            <a:spLocks/>
          </p:cNvSpPr>
          <p:nvPr/>
        </p:nvSpPr>
        <p:spPr>
          <a:xfrm>
            <a:off x="6350484" y="6224489"/>
            <a:ext cx="2001935" cy="1504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D7BD9-814B-48AD-8AE6-6C4E2329D58D}" type="datetime3">
              <a:rPr lang="en-US" sz="700" smtClean="0"/>
              <a:pPr/>
              <a:t>25 January 2017</a:t>
            </a:fld>
            <a:endParaRPr lang="en-US" sz="700" dirty="0"/>
          </a:p>
        </p:txBody>
      </p:sp>
      <p:sp>
        <p:nvSpPr>
          <p:cNvPr id="11" name="Fußzeilenplatzhalter 5"/>
          <p:cNvSpPr txBox="1">
            <a:spLocks/>
          </p:cNvSpPr>
          <p:nvPr/>
        </p:nvSpPr>
        <p:spPr>
          <a:xfrm>
            <a:off x="6350485" y="6375515"/>
            <a:ext cx="2001935" cy="1504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smtClean="0"/>
              <a:t>Martin Kunz © Continental AG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190135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3074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0" rIns="91440" bIns="0" rtlCol="0" anchor="b" anchorCtr="0">
            <a:normAutofit/>
          </a:bodyPr>
          <a:lstStyle/>
          <a:p>
            <a:r>
              <a:rPr lang="de-DE"/>
              <a:t>Neues Piktogramm „Ausrufezeichen“</a:t>
            </a:r>
          </a:p>
        </p:txBody>
      </p:sp>
      <p:graphicFrame>
        <p:nvGraphicFramePr>
          <p:cNvPr id="444424" name="Object 2056"/>
          <p:cNvGraphicFramePr>
            <a:graphicFrameLocks noChangeAspect="1"/>
          </p:cNvGraphicFramePr>
          <p:nvPr/>
        </p:nvGraphicFramePr>
        <p:xfrm>
          <a:off x="6827839" y="1460991"/>
          <a:ext cx="1316037" cy="121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Micrografx Picture Publisher Object" r:id="rId4" imgW="9429840" imgH="9429840" progId="">
                  <p:embed/>
                </p:oleObj>
              </mc:Choice>
              <mc:Fallback>
                <p:oleObj name="Micrografx Picture Publisher Object" r:id="rId4" imgW="9429840" imgH="9429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839" y="1460991"/>
                        <a:ext cx="1316037" cy="1214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84" name="Text Box 307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5000" y="1793632"/>
            <a:ext cx="7821613" cy="398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23" tIns="45252" rIns="87023" bIns="45252">
            <a:spAutoFit/>
          </a:bodyPr>
          <a:lstStyle/>
          <a:p>
            <a:pPr marL="177800" indent="-177800" eaLnBrk="0" hangingPunct="0">
              <a:spcAft>
                <a:spcPct val="30000"/>
              </a:spcAft>
              <a:buClr>
                <a:srgbClr val="FFA500"/>
              </a:buClr>
              <a:buSzPts val="2308"/>
              <a:buFont typeface="Arial" panose="020B0604020202020204" pitchFamily="34" charset="0"/>
              <a:buChar char="›"/>
            </a:pPr>
            <a:r>
              <a:rPr lang="de-DE" sz="2308" dirty="0"/>
              <a:t>Akute Toxizität, Kategorie 4</a:t>
            </a:r>
          </a:p>
          <a:p>
            <a:pPr marL="177800" indent="-177800" eaLnBrk="0" hangingPunct="0">
              <a:spcAft>
                <a:spcPct val="30000"/>
              </a:spcAft>
              <a:buClr>
                <a:srgbClr val="FFA500"/>
              </a:buClr>
              <a:buSzPts val="2308"/>
              <a:buFont typeface="Arial" panose="020B0604020202020204" pitchFamily="34" charset="0"/>
              <a:buChar char="›"/>
            </a:pPr>
            <a:r>
              <a:rPr lang="de-DE" sz="2308" dirty="0"/>
              <a:t>Reizung der Haut, Kategorie 2</a:t>
            </a:r>
          </a:p>
          <a:p>
            <a:pPr marL="177800" indent="-177800" eaLnBrk="0" hangingPunct="0">
              <a:spcAft>
                <a:spcPct val="30000"/>
              </a:spcAft>
              <a:buClr>
                <a:srgbClr val="FFA500"/>
              </a:buClr>
              <a:buSzPts val="2308"/>
              <a:buFont typeface="Arial" panose="020B0604020202020204" pitchFamily="34" charset="0"/>
              <a:buChar char="›"/>
            </a:pPr>
            <a:r>
              <a:rPr lang="de-DE" sz="2308" dirty="0"/>
              <a:t>Augenreizung, Kategorie 2</a:t>
            </a:r>
          </a:p>
          <a:p>
            <a:pPr marL="177800" indent="-177800" eaLnBrk="0" hangingPunct="0">
              <a:spcAft>
                <a:spcPct val="30000"/>
              </a:spcAft>
              <a:buClr>
                <a:srgbClr val="FFA500"/>
              </a:buClr>
              <a:buSzPts val="2308"/>
              <a:buFont typeface="Arial" panose="020B0604020202020204" pitchFamily="34" charset="0"/>
              <a:buChar char="›"/>
            </a:pPr>
            <a:r>
              <a:rPr lang="de-DE" sz="2308" dirty="0"/>
              <a:t>Sensibilisierung der Haut</a:t>
            </a:r>
          </a:p>
          <a:p>
            <a:pPr marL="177800" indent="-177800" eaLnBrk="0" hangingPunct="0">
              <a:spcAft>
                <a:spcPct val="30000"/>
              </a:spcAft>
              <a:buClr>
                <a:srgbClr val="FFA500"/>
              </a:buClr>
              <a:buSzPts val="2308"/>
              <a:buFont typeface="Arial" panose="020B0604020202020204" pitchFamily="34" charset="0"/>
              <a:buChar char="›"/>
            </a:pPr>
            <a:r>
              <a:rPr lang="de-DE" sz="2308" dirty="0"/>
              <a:t>Spezifische Zielorgan-Toxizität (einmalige Exposition)</a:t>
            </a:r>
            <a:br>
              <a:rPr lang="de-DE" sz="2308" dirty="0"/>
            </a:br>
            <a:r>
              <a:rPr lang="de-DE" sz="2308" dirty="0"/>
              <a:t>Kat. 3 (</a:t>
            </a:r>
            <a:r>
              <a:rPr lang="de-DE" sz="2308" dirty="0" err="1"/>
              <a:t>Atemwegsreizung</a:t>
            </a:r>
            <a:r>
              <a:rPr lang="de-DE" sz="2308" dirty="0"/>
              <a:t>, betäubende Wirkungen)</a:t>
            </a:r>
            <a:br>
              <a:rPr lang="de-DE" sz="2308" dirty="0"/>
            </a:br>
            <a:r>
              <a:rPr lang="de-DE" sz="2308" dirty="0"/>
              <a:t/>
            </a:r>
            <a:br>
              <a:rPr lang="de-DE" sz="2308" dirty="0"/>
            </a:br>
            <a:r>
              <a:rPr lang="de-DE" sz="1939" dirty="0"/>
              <a:t>EU heute: z. B. R 67 „Dämpfe können Schläfrigkeit und </a:t>
            </a:r>
            <a:br>
              <a:rPr lang="de-DE" sz="1939" dirty="0"/>
            </a:br>
            <a:r>
              <a:rPr lang="de-DE" sz="1939" dirty="0"/>
              <a:t>	         Benommenheit verursachen“</a:t>
            </a:r>
          </a:p>
          <a:p>
            <a:pPr marL="177800" indent="-177800" eaLnBrk="0" hangingPunct="0">
              <a:spcAft>
                <a:spcPct val="50000"/>
              </a:spcAft>
              <a:buClr>
                <a:srgbClr val="FFA500"/>
              </a:buClr>
              <a:buSzPts val="1939"/>
              <a:buFont typeface="Arial" panose="020B0604020202020204" pitchFamily="34" charset="0"/>
              <a:buChar char="›"/>
            </a:pPr>
            <a:endParaRPr lang="de-DE" sz="1939" dirty="0"/>
          </a:p>
        </p:txBody>
      </p:sp>
      <p:sp>
        <p:nvSpPr>
          <p:cNvPr id="5" name="Datumsplatzhalter 3"/>
          <p:cNvSpPr txBox="1">
            <a:spLocks/>
          </p:cNvSpPr>
          <p:nvPr/>
        </p:nvSpPr>
        <p:spPr>
          <a:xfrm>
            <a:off x="6350484" y="6224489"/>
            <a:ext cx="2001935" cy="1504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D7BD9-814B-48AD-8AE6-6C4E2329D58D}" type="datetime3">
              <a:rPr lang="en-US" sz="700" smtClean="0"/>
              <a:pPr/>
              <a:t>25 January 2017</a:t>
            </a:fld>
            <a:endParaRPr lang="en-US" sz="700" dirty="0"/>
          </a:p>
        </p:txBody>
      </p:sp>
      <p:sp>
        <p:nvSpPr>
          <p:cNvPr id="6" name="Fußzeilenplatzhalter 5"/>
          <p:cNvSpPr txBox="1">
            <a:spLocks/>
          </p:cNvSpPr>
          <p:nvPr/>
        </p:nvSpPr>
        <p:spPr>
          <a:xfrm>
            <a:off x="6350485" y="6375515"/>
            <a:ext cx="2001935" cy="1504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smtClean="0"/>
              <a:t>Martin Kunz © Continental AG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9062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5F5F5F"/>
                </a:solidFill>
              </a:rPr>
              <a:t>Akute inhalative Toxizität: Methylacrylat</a:t>
            </a:r>
          </a:p>
        </p:txBody>
      </p:sp>
      <p:grpSp>
        <p:nvGrpSpPr>
          <p:cNvPr id="60" name="Gruppieren 59"/>
          <p:cNvGrpSpPr/>
          <p:nvPr/>
        </p:nvGrpSpPr>
        <p:grpSpPr>
          <a:xfrm>
            <a:off x="179512" y="1484784"/>
            <a:ext cx="8782146" cy="4483672"/>
            <a:chOff x="390105" y="956974"/>
            <a:chExt cx="8940405" cy="4681537"/>
          </a:xfrm>
        </p:grpSpPr>
        <p:sp>
          <p:nvSpPr>
            <p:cNvPr id="61" name="Rectangle 3"/>
            <p:cNvSpPr>
              <a:spLocks noChangeArrowheads="1"/>
            </p:cNvSpPr>
            <p:nvPr/>
          </p:nvSpPr>
          <p:spPr bwMode="auto">
            <a:xfrm>
              <a:off x="1473574" y="4722524"/>
              <a:ext cx="4345913" cy="90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4275" tIns="49023" rIns="94275" bIns="49023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62" name="Rectangle 4"/>
            <p:cNvSpPr>
              <a:spLocks noChangeArrowheads="1"/>
            </p:cNvSpPr>
            <p:nvPr/>
          </p:nvSpPr>
          <p:spPr bwMode="auto">
            <a:xfrm>
              <a:off x="1459816" y="3833524"/>
              <a:ext cx="4359671" cy="90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4275" tIns="49023" rIns="94275" bIns="49023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63" name="Rectangle 5"/>
            <p:cNvSpPr>
              <a:spLocks noChangeArrowheads="1"/>
            </p:cNvSpPr>
            <p:nvPr/>
          </p:nvSpPr>
          <p:spPr bwMode="auto">
            <a:xfrm>
              <a:off x="1459816" y="2944524"/>
              <a:ext cx="4359671" cy="90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4275" tIns="49023" rIns="94275" bIns="49023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64" name="Rectangle 6"/>
            <p:cNvSpPr>
              <a:spLocks noChangeArrowheads="1"/>
            </p:cNvSpPr>
            <p:nvPr/>
          </p:nvSpPr>
          <p:spPr bwMode="auto">
            <a:xfrm>
              <a:off x="1473574" y="2055524"/>
              <a:ext cx="4345913" cy="90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4275" tIns="49023" rIns="94275" bIns="49023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1129616" y="1314161"/>
              <a:ext cx="4689871" cy="329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275" tIns="49023" rIns="94275" bIns="49023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66" name="Rectangle 8"/>
            <p:cNvSpPr>
              <a:spLocks noChangeArrowheads="1"/>
            </p:cNvSpPr>
            <p:nvPr/>
          </p:nvSpPr>
          <p:spPr bwMode="auto">
            <a:xfrm>
              <a:off x="5822927" y="2052349"/>
              <a:ext cx="2249488" cy="180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4275" tIns="49023" rIns="94275" bIns="49023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67" name="Rectangle 9"/>
            <p:cNvSpPr>
              <a:spLocks noChangeArrowheads="1"/>
            </p:cNvSpPr>
            <p:nvPr/>
          </p:nvSpPr>
          <p:spPr bwMode="auto">
            <a:xfrm>
              <a:off x="5822927" y="4719349"/>
              <a:ext cx="2239169" cy="90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4275" tIns="49023" rIns="94275" bIns="49023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 flipH="1">
              <a:off x="1464975" y="1409411"/>
              <a:ext cx="0" cy="4229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 lIns="94275" tIns="49023" rIns="94275" bIns="49023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 flipV="1">
              <a:off x="1458096" y="5622636"/>
              <a:ext cx="6624637" cy="6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4275" tIns="49023" rIns="94275" bIns="49023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70" name="Line 12"/>
            <p:cNvSpPr>
              <a:spLocks noChangeShapeType="1"/>
            </p:cNvSpPr>
            <p:nvPr/>
          </p:nvSpPr>
          <p:spPr bwMode="auto">
            <a:xfrm flipH="1">
              <a:off x="8082733" y="1409411"/>
              <a:ext cx="0" cy="4229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 lIns="94275" tIns="49023" rIns="94275" bIns="49023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71" name="Text Box 13"/>
            <p:cNvSpPr txBox="1">
              <a:spLocks noChangeArrowheads="1"/>
            </p:cNvSpPr>
            <p:nvPr/>
          </p:nvSpPr>
          <p:spPr bwMode="auto">
            <a:xfrm>
              <a:off x="808015" y="4544724"/>
              <a:ext cx="538062" cy="39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900" dirty="0"/>
                <a:t>0,5</a:t>
              </a:r>
            </a:p>
          </p:txBody>
        </p:sp>
        <p:sp>
          <p:nvSpPr>
            <p:cNvPr id="72" name="Line 14"/>
            <p:cNvSpPr>
              <a:spLocks noChangeShapeType="1"/>
            </p:cNvSpPr>
            <p:nvPr/>
          </p:nvSpPr>
          <p:spPr bwMode="auto">
            <a:xfrm>
              <a:off x="1323952" y="4722524"/>
              <a:ext cx="1375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4275" tIns="49023" rIns="94275" bIns="49023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73" name="Line 15"/>
            <p:cNvSpPr>
              <a:spLocks noChangeShapeType="1"/>
            </p:cNvSpPr>
            <p:nvPr/>
          </p:nvSpPr>
          <p:spPr bwMode="auto">
            <a:xfrm>
              <a:off x="1323952" y="3831936"/>
              <a:ext cx="1375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4275" tIns="49023" rIns="94275" bIns="49023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74" name="Text Box 16"/>
            <p:cNvSpPr txBox="1">
              <a:spLocks noChangeArrowheads="1"/>
            </p:cNvSpPr>
            <p:nvPr/>
          </p:nvSpPr>
          <p:spPr bwMode="auto">
            <a:xfrm>
              <a:off x="1014390" y="3655724"/>
              <a:ext cx="330167" cy="39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900" dirty="0"/>
                <a:t>2</a:t>
              </a:r>
            </a:p>
          </p:txBody>
        </p:sp>
        <p:sp>
          <p:nvSpPr>
            <p:cNvPr id="75" name="Text Box 17"/>
            <p:cNvSpPr txBox="1">
              <a:spLocks noChangeArrowheads="1"/>
            </p:cNvSpPr>
            <p:nvPr/>
          </p:nvSpPr>
          <p:spPr bwMode="auto">
            <a:xfrm>
              <a:off x="876806" y="2757199"/>
              <a:ext cx="468269" cy="39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900" dirty="0"/>
                <a:t>10</a:t>
              </a: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876806" y="1850736"/>
              <a:ext cx="468269" cy="39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900" dirty="0"/>
                <a:t>20</a:t>
              </a:r>
            </a:p>
          </p:txBody>
        </p:sp>
        <p:sp>
          <p:nvSpPr>
            <p:cNvPr id="77" name="Line 19"/>
            <p:cNvSpPr>
              <a:spLocks noChangeShapeType="1"/>
            </p:cNvSpPr>
            <p:nvPr/>
          </p:nvSpPr>
          <p:spPr bwMode="auto">
            <a:xfrm>
              <a:off x="1323952" y="2949286"/>
              <a:ext cx="1375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4275" tIns="49023" rIns="94275" bIns="49023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78" name="Line 20"/>
            <p:cNvSpPr>
              <a:spLocks noChangeShapeType="1"/>
            </p:cNvSpPr>
            <p:nvPr/>
          </p:nvSpPr>
          <p:spPr bwMode="auto">
            <a:xfrm>
              <a:off x="1327392" y="2044411"/>
              <a:ext cx="1375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4275" tIns="49023" rIns="94275" bIns="49023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79" name="Text Box 21"/>
            <p:cNvSpPr txBox="1">
              <a:spLocks noChangeArrowheads="1"/>
            </p:cNvSpPr>
            <p:nvPr/>
          </p:nvSpPr>
          <p:spPr bwMode="auto">
            <a:xfrm>
              <a:off x="390105" y="956974"/>
              <a:ext cx="2747180" cy="39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900" dirty="0"/>
                <a:t>LC</a:t>
              </a:r>
              <a:r>
                <a:rPr lang="de-DE" sz="1900" baseline="-25000" dirty="0"/>
                <a:t>50</a:t>
              </a:r>
              <a:r>
                <a:rPr lang="de-DE" sz="1900" dirty="0"/>
                <a:t> (</a:t>
              </a:r>
              <a:r>
                <a:rPr lang="de-DE" sz="1900" dirty="0" err="1"/>
                <a:t>inhalativ</a:t>
              </a:r>
              <a:r>
                <a:rPr lang="de-DE" sz="1900" dirty="0"/>
                <a:t>) mg/l/4 h</a:t>
              </a:r>
            </a:p>
          </p:txBody>
        </p:sp>
        <p:sp>
          <p:nvSpPr>
            <p:cNvPr id="80" name="Text Box 22"/>
            <p:cNvSpPr txBox="1">
              <a:spLocks noChangeArrowheads="1"/>
            </p:cNvSpPr>
            <p:nvPr/>
          </p:nvSpPr>
          <p:spPr bwMode="auto">
            <a:xfrm>
              <a:off x="6516003" y="969674"/>
              <a:ext cx="2814507" cy="39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900" dirty="0">
                  <a:solidFill>
                    <a:srgbClr val="0000FF"/>
                  </a:solidFill>
                </a:rPr>
                <a:t>LC</a:t>
              </a:r>
              <a:r>
                <a:rPr lang="de-DE" sz="1900" baseline="-25000" dirty="0">
                  <a:solidFill>
                    <a:srgbClr val="0000FF"/>
                  </a:solidFill>
                </a:rPr>
                <a:t>50</a:t>
              </a:r>
              <a:r>
                <a:rPr lang="de-DE" sz="1900" dirty="0">
                  <a:solidFill>
                    <a:srgbClr val="0000FF"/>
                  </a:solidFill>
                </a:rPr>
                <a:t> (</a:t>
              </a:r>
              <a:r>
                <a:rPr lang="de-DE" sz="1900" dirty="0" err="1">
                  <a:solidFill>
                    <a:srgbClr val="0000FF"/>
                  </a:solidFill>
                </a:rPr>
                <a:t>inhalativ</a:t>
              </a:r>
              <a:r>
                <a:rPr lang="de-DE" sz="1900" dirty="0">
                  <a:solidFill>
                    <a:srgbClr val="0000FF"/>
                  </a:solidFill>
                </a:rPr>
                <a:t>) mg/l/ 4 h</a:t>
              </a:r>
            </a:p>
          </p:txBody>
        </p:sp>
        <p:sp>
          <p:nvSpPr>
            <p:cNvPr id="81" name="Text Box 23"/>
            <p:cNvSpPr txBox="1">
              <a:spLocks noChangeArrowheads="1"/>
            </p:cNvSpPr>
            <p:nvPr/>
          </p:nvSpPr>
          <p:spPr bwMode="auto">
            <a:xfrm>
              <a:off x="2605198" y="1409411"/>
              <a:ext cx="1633094" cy="360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700" dirty="0"/>
                <a:t>GHS (Dämpfe)</a:t>
              </a:r>
            </a:p>
          </p:txBody>
        </p:sp>
        <p:sp>
          <p:nvSpPr>
            <p:cNvPr id="82" name="Text Box 24"/>
            <p:cNvSpPr txBox="1">
              <a:spLocks noChangeArrowheads="1"/>
            </p:cNvSpPr>
            <p:nvPr/>
          </p:nvSpPr>
          <p:spPr bwMode="auto">
            <a:xfrm>
              <a:off x="5805728" y="1409411"/>
              <a:ext cx="2109186" cy="622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/>
              <a:r>
                <a:rPr lang="de-DE" sz="1700" dirty="0">
                  <a:solidFill>
                    <a:srgbClr val="0000FF"/>
                  </a:solidFill>
                </a:rPr>
                <a:t>EU </a:t>
              </a:r>
            </a:p>
            <a:p>
              <a:pPr algn="l" eaLnBrk="0" hangingPunct="0"/>
              <a:r>
                <a:rPr lang="de-DE" sz="1700" dirty="0">
                  <a:solidFill>
                    <a:srgbClr val="0000FF"/>
                  </a:solidFill>
                </a:rPr>
                <a:t>(Gase und Dämpfe)</a:t>
              </a:r>
            </a:p>
          </p:txBody>
        </p:sp>
        <p:sp>
          <p:nvSpPr>
            <p:cNvPr id="83" name="Text Box 25"/>
            <p:cNvSpPr txBox="1">
              <a:spLocks noChangeArrowheads="1"/>
            </p:cNvSpPr>
            <p:nvPr/>
          </p:nvSpPr>
          <p:spPr bwMode="auto">
            <a:xfrm>
              <a:off x="1477014" y="2017426"/>
              <a:ext cx="3080146" cy="122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275" tIns="49023" rIns="94275" bIns="49023">
              <a:spAutoFit/>
            </a:bodyPr>
            <a:lstStyle/>
            <a:p>
              <a:pPr algn="l" eaLnBrk="0" hangingPunct="0"/>
              <a:r>
                <a:rPr lang="de-DE" sz="1900" dirty="0"/>
                <a:t>Kategorie 4 </a:t>
              </a:r>
            </a:p>
            <a:p>
              <a:pPr algn="l" eaLnBrk="0" hangingPunct="0"/>
              <a:r>
                <a:rPr lang="de-DE" sz="1700" dirty="0"/>
                <a:t>Gesundheitsschädlich bei Einatmen. (H 332)</a:t>
              </a:r>
              <a:br>
                <a:rPr lang="de-DE" sz="1700" dirty="0"/>
              </a:br>
              <a:endParaRPr lang="de-DE" sz="1700" dirty="0"/>
            </a:p>
          </p:txBody>
        </p:sp>
        <p:sp>
          <p:nvSpPr>
            <p:cNvPr id="84" name="Text Box 26"/>
            <p:cNvSpPr txBox="1">
              <a:spLocks noChangeArrowheads="1"/>
            </p:cNvSpPr>
            <p:nvPr/>
          </p:nvSpPr>
          <p:spPr bwMode="auto">
            <a:xfrm>
              <a:off x="1477014" y="2974687"/>
              <a:ext cx="2886642" cy="653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/>
              <a:r>
                <a:rPr lang="de-DE" sz="1900" dirty="0"/>
                <a:t>Kategorie 3 </a:t>
              </a:r>
            </a:p>
            <a:p>
              <a:pPr algn="l" eaLnBrk="0" hangingPunct="0"/>
              <a:r>
                <a:rPr lang="de-DE" sz="1700" dirty="0"/>
                <a:t>Giftig bei Einatmen. (H 331)</a:t>
              </a:r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auto">
            <a:xfrm>
              <a:off x="1477014" y="4709825"/>
              <a:ext cx="3707380" cy="653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/>
              <a:r>
                <a:rPr lang="de-DE" sz="1900" dirty="0"/>
                <a:t>Kategorie 1</a:t>
              </a:r>
            </a:p>
            <a:p>
              <a:pPr algn="l" eaLnBrk="0" hangingPunct="0"/>
              <a:r>
                <a:rPr lang="de-DE" sz="1700" dirty="0"/>
                <a:t>Lebensgefahr</a:t>
              </a:r>
              <a:r>
                <a:rPr lang="de-DE" dirty="0"/>
                <a:t> </a:t>
              </a:r>
              <a:r>
                <a:rPr lang="de-DE" sz="1700" dirty="0"/>
                <a:t>bei Einatmen. (H 330)</a:t>
              </a:r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8096491" y="4714586"/>
              <a:ext cx="1375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4275" tIns="49023" rIns="94275" bIns="49023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87" name="Line 29"/>
            <p:cNvSpPr>
              <a:spLocks noChangeShapeType="1"/>
            </p:cNvSpPr>
            <p:nvPr/>
          </p:nvSpPr>
          <p:spPr bwMode="auto">
            <a:xfrm>
              <a:off x="8096491" y="3831936"/>
              <a:ext cx="1375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4275" tIns="49023" rIns="94275" bIns="49023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88" name="Line 30"/>
            <p:cNvSpPr>
              <a:spLocks noChangeShapeType="1"/>
            </p:cNvSpPr>
            <p:nvPr/>
          </p:nvSpPr>
          <p:spPr bwMode="auto">
            <a:xfrm>
              <a:off x="8096491" y="2057111"/>
              <a:ext cx="1375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4275" tIns="49023" rIns="94275" bIns="49023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89" name="Text Box 31"/>
            <p:cNvSpPr txBox="1">
              <a:spLocks noChangeArrowheads="1"/>
            </p:cNvSpPr>
            <p:nvPr/>
          </p:nvSpPr>
          <p:spPr bwMode="auto">
            <a:xfrm>
              <a:off x="8206559" y="4522499"/>
              <a:ext cx="538062" cy="39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900" dirty="0">
                  <a:solidFill>
                    <a:srgbClr val="0000FF"/>
                  </a:solidFill>
                </a:rPr>
                <a:t>0,5</a:t>
              </a:r>
            </a:p>
          </p:txBody>
        </p:sp>
        <p:sp>
          <p:nvSpPr>
            <p:cNvPr id="90" name="Text Box 32"/>
            <p:cNvSpPr txBox="1">
              <a:spLocks noChangeArrowheads="1"/>
            </p:cNvSpPr>
            <p:nvPr/>
          </p:nvSpPr>
          <p:spPr bwMode="auto">
            <a:xfrm>
              <a:off x="8206559" y="3639849"/>
              <a:ext cx="330167" cy="39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9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91" name="Text Box 33"/>
            <p:cNvSpPr txBox="1">
              <a:spLocks noChangeArrowheads="1"/>
            </p:cNvSpPr>
            <p:nvPr/>
          </p:nvSpPr>
          <p:spPr bwMode="auto">
            <a:xfrm>
              <a:off x="8206558" y="1865024"/>
              <a:ext cx="468269" cy="39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900" dirty="0">
                  <a:solidFill>
                    <a:srgbClr val="0000FF"/>
                  </a:solidFill>
                </a:rPr>
                <a:t>20</a:t>
              </a:r>
            </a:p>
          </p:txBody>
        </p:sp>
        <p:sp>
          <p:nvSpPr>
            <p:cNvPr id="92" name="Text Box 34"/>
            <p:cNvSpPr txBox="1">
              <a:spLocks noChangeArrowheads="1"/>
            </p:cNvSpPr>
            <p:nvPr/>
          </p:nvSpPr>
          <p:spPr bwMode="auto">
            <a:xfrm>
              <a:off x="6031022" y="4962236"/>
              <a:ext cx="1313214" cy="39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900" dirty="0">
                  <a:solidFill>
                    <a:srgbClr val="0000FF"/>
                  </a:solidFill>
                </a:rPr>
                <a:t>Sehr giftig</a:t>
              </a:r>
            </a:p>
          </p:txBody>
        </p:sp>
        <p:sp>
          <p:nvSpPr>
            <p:cNvPr id="93" name="Text Box 35"/>
            <p:cNvSpPr txBox="1">
              <a:spLocks noChangeArrowheads="1"/>
            </p:cNvSpPr>
            <p:nvPr/>
          </p:nvSpPr>
          <p:spPr bwMode="auto">
            <a:xfrm>
              <a:off x="6294150" y="4038312"/>
              <a:ext cx="774171" cy="39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de-DE" sz="1900" dirty="0">
                  <a:solidFill>
                    <a:srgbClr val="0000FF"/>
                  </a:solidFill>
                </a:rPr>
                <a:t>Giftig</a:t>
              </a:r>
            </a:p>
          </p:txBody>
        </p:sp>
        <p:sp>
          <p:nvSpPr>
            <p:cNvPr id="94" name="Text Box 36"/>
            <p:cNvSpPr txBox="1">
              <a:spLocks noChangeArrowheads="1"/>
            </p:cNvSpPr>
            <p:nvPr/>
          </p:nvSpPr>
          <p:spPr bwMode="auto">
            <a:xfrm>
              <a:off x="5745537" y="2442874"/>
              <a:ext cx="1778265" cy="68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275" tIns="49023" rIns="94275" bIns="49023">
              <a:spAutoFit/>
            </a:bodyPr>
            <a:lstStyle/>
            <a:p>
              <a:pPr algn="l" eaLnBrk="0" hangingPunct="0"/>
              <a:r>
                <a:rPr lang="de-DE" sz="1900" dirty="0">
                  <a:solidFill>
                    <a:srgbClr val="0000FF"/>
                  </a:solidFill>
                </a:rPr>
                <a:t>Gesundheits-schädlich</a:t>
              </a:r>
            </a:p>
          </p:txBody>
        </p:sp>
        <p:pic>
          <p:nvPicPr>
            <p:cNvPr id="95" name="Picture 37" descr="Gifti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074819" y="4774912"/>
              <a:ext cx="624283" cy="576263"/>
            </a:xfrm>
            <a:prstGeom prst="rect">
              <a:avLst/>
            </a:prstGeom>
            <a:noFill/>
          </p:spPr>
        </p:pic>
        <p:pic>
          <p:nvPicPr>
            <p:cNvPr id="96" name="Picture 38" descr="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69020" y="3919250"/>
              <a:ext cx="562372" cy="744537"/>
            </a:xfrm>
            <a:prstGeom prst="rect">
              <a:avLst/>
            </a:prstGeom>
            <a:noFill/>
          </p:spPr>
        </p:pic>
        <p:pic>
          <p:nvPicPr>
            <p:cNvPr id="97" name="Picture 39" descr="0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69020" y="2323812"/>
              <a:ext cx="534855" cy="708025"/>
            </a:xfrm>
            <a:prstGeom prst="rect">
              <a:avLst/>
            </a:prstGeom>
            <a:noFill/>
          </p:spPr>
        </p:pic>
        <p:pic>
          <p:nvPicPr>
            <p:cNvPr id="98" name="Picture 40" descr="04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69020" y="4816186"/>
              <a:ext cx="548613" cy="725488"/>
            </a:xfrm>
            <a:prstGeom prst="rect">
              <a:avLst/>
            </a:prstGeom>
            <a:noFill/>
          </p:spPr>
        </p:pic>
        <p:pic>
          <p:nvPicPr>
            <p:cNvPr id="99" name="Picture 41" descr="Gifti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085137" y="3879562"/>
              <a:ext cx="624283" cy="576263"/>
            </a:xfrm>
            <a:prstGeom prst="rect">
              <a:avLst/>
            </a:prstGeom>
            <a:noFill/>
          </p:spPr>
        </p:pic>
        <p:pic>
          <p:nvPicPr>
            <p:cNvPr id="100" name="Picture 42" descr="Gifti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782454" y="2990562"/>
              <a:ext cx="624283" cy="576263"/>
            </a:xfrm>
            <a:prstGeom prst="rect">
              <a:avLst/>
            </a:prstGeom>
            <a:noFill/>
          </p:spPr>
        </p:pic>
        <p:graphicFrame>
          <p:nvGraphicFramePr>
            <p:cNvPr id="101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5223906"/>
                </p:ext>
              </p:extLst>
            </p:nvPr>
          </p:nvGraphicFramePr>
          <p:xfrm>
            <a:off x="4794492" y="2088862"/>
            <a:ext cx="624285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Micrografx Picture Publisher Object" r:id="rId7" imgW="9429840" imgH="9429840" progId="">
                    <p:embed/>
                  </p:oleObj>
                </mc:Choice>
                <mc:Fallback>
                  <p:oleObj name="Micrografx Picture Publisher Object" r:id="rId7" imgW="9429840" imgH="94298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492" y="2088862"/>
                          <a:ext cx="624285" cy="576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" name="Group 44"/>
            <p:cNvGrpSpPr>
              <a:grpSpLocks/>
            </p:cNvGrpSpPr>
            <p:nvPr/>
          </p:nvGrpSpPr>
          <p:grpSpPr bwMode="auto">
            <a:xfrm>
              <a:off x="4663787" y="2658775"/>
              <a:ext cx="882254" cy="216000"/>
              <a:chOff x="2976" y="2109"/>
              <a:chExt cx="473" cy="226"/>
            </a:xfrm>
          </p:grpSpPr>
          <p:sp>
            <p:nvSpPr>
              <p:cNvPr id="116" name="Text Box 45"/>
              <p:cNvSpPr txBox="1">
                <a:spLocks noChangeArrowheads="1"/>
              </p:cNvSpPr>
              <p:nvPr/>
            </p:nvSpPr>
            <p:spPr bwMode="auto">
              <a:xfrm>
                <a:off x="2997" y="2109"/>
                <a:ext cx="452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de-DE" sz="1000" dirty="0"/>
                  <a:t>Achtung</a:t>
                </a:r>
              </a:p>
            </p:txBody>
          </p:sp>
          <p:sp>
            <p:nvSpPr>
              <p:cNvPr id="117" name="Rectangle 46"/>
              <p:cNvSpPr>
                <a:spLocks noChangeArrowheads="1"/>
              </p:cNvSpPr>
              <p:nvPr/>
            </p:nvSpPr>
            <p:spPr bwMode="auto">
              <a:xfrm>
                <a:off x="2976" y="2130"/>
                <a:ext cx="462" cy="20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algn="l"/>
                <a:endParaRPr lang="en-US"/>
              </a:p>
            </p:txBody>
          </p:sp>
        </p:grpSp>
        <p:grpSp>
          <p:nvGrpSpPr>
            <p:cNvPr id="103" name="Group 47"/>
            <p:cNvGrpSpPr>
              <a:grpSpLocks/>
            </p:cNvGrpSpPr>
            <p:nvPr/>
          </p:nvGrpSpPr>
          <p:grpSpPr bwMode="auto">
            <a:xfrm>
              <a:off x="4694743" y="3573174"/>
              <a:ext cx="813462" cy="247650"/>
              <a:chOff x="2976" y="2109"/>
              <a:chExt cx="473" cy="156"/>
            </a:xfrm>
          </p:grpSpPr>
          <p:sp>
            <p:nvSpPr>
              <p:cNvPr id="114" name="Text Box 48"/>
              <p:cNvSpPr txBox="1">
                <a:spLocks noChangeArrowheads="1"/>
              </p:cNvSpPr>
              <p:nvPr/>
            </p:nvSpPr>
            <p:spPr bwMode="auto">
              <a:xfrm>
                <a:off x="2997" y="2109"/>
                <a:ext cx="452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de-DE" sz="1000" dirty="0"/>
                  <a:t>Gefahr</a:t>
                </a:r>
              </a:p>
            </p:txBody>
          </p:sp>
          <p:sp>
            <p:nvSpPr>
              <p:cNvPr id="115" name="Rectangle 49"/>
              <p:cNvSpPr>
                <a:spLocks noChangeArrowheads="1"/>
              </p:cNvSpPr>
              <p:nvPr/>
            </p:nvSpPr>
            <p:spPr bwMode="auto">
              <a:xfrm>
                <a:off x="2976" y="2130"/>
                <a:ext cx="462" cy="1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algn="l"/>
                <a:endParaRPr lang="en-US"/>
              </a:p>
            </p:txBody>
          </p:sp>
        </p:grpSp>
        <p:grpSp>
          <p:nvGrpSpPr>
            <p:cNvPr id="104" name="Group 50"/>
            <p:cNvGrpSpPr>
              <a:grpSpLocks/>
            </p:cNvGrpSpPr>
            <p:nvPr/>
          </p:nvGrpSpPr>
          <p:grpSpPr bwMode="auto">
            <a:xfrm>
              <a:off x="5024944" y="4439949"/>
              <a:ext cx="787665" cy="216000"/>
              <a:chOff x="2976" y="2109"/>
              <a:chExt cx="473" cy="226"/>
            </a:xfrm>
          </p:grpSpPr>
          <p:sp>
            <p:nvSpPr>
              <p:cNvPr id="112" name="Text Box 51"/>
              <p:cNvSpPr txBox="1">
                <a:spLocks noChangeArrowheads="1"/>
              </p:cNvSpPr>
              <p:nvPr/>
            </p:nvSpPr>
            <p:spPr bwMode="auto">
              <a:xfrm>
                <a:off x="2997" y="2109"/>
                <a:ext cx="452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de-DE" sz="1000" dirty="0"/>
                  <a:t>Gefahr</a:t>
                </a:r>
              </a:p>
            </p:txBody>
          </p:sp>
          <p:sp>
            <p:nvSpPr>
              <p:cNvPr id="113" name="Rectangle 52"/>
              <p:cNvSpPr>
                <a:spLocks noChangeArrowheads="1"/>
              </p:cNvSpPr>
              <p:nvPr/>
            </p:nvSpPr>
            <p:spPr bwMode="auto">
              <a:xfrm>
                <a:off x="2976" y="2130"/>
                <a:ext cx="462" cy="20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algn="l"/>
                <a:endParaRPr lang="en-US"/>
              </a:p>
            </p:txBody>
          </p:sp>
        </p:grpSp>
        <p:sp>
          <p:nvSpPr>
            <p:cNvPr id="105" name="Text Box 56"/>
            <p:cNvSpPr txBox="1">
              <a:spLocks noChangeArrowheads="1"/>
            </p:cNvSpPr>
            <p:nvPr/>
          </p:nvSpPr>
          <p:spPr bwMode="auto">
            <a:xfrm>
              <a:off x="1502810" y="3960525"/>
              <a:ext cx="3715395" cy="653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4275" tIns="49023" rIns="94275" bIns="49023">
              <a:spAutoFit/>
            </a:bodyPr>
            <a:lstStyle/>
            <a:p>
              <a:pPr algn="l" eaLnBrk="0" hangingPunct="0"/>
              <a:r>
                <a:rPr lang="de-DE" sz="1900" dirty="0"/>
                <a:t>Kategorie 2</a:t>
              </a:r>
            </a:p>
            <a:p>
              <a:pPr algn="l" eaLnBrk="0" hangingPunct="0"/>
              <a:r>
                <a:rPr lang="de-DE" sz="1700" dirty="0"/>
                <a:t>Lebensgefahr bei Einatmen. (H 330)</a:t>
              </a:r>
            </a:p>
          </p:txBody>
        </p:sp>
        <p:sp>
          <p:nvSpPr>
            <p:cNvPr id="106" name="Line 57"/>
            <p:cNvSpPr>
              <a:spLocks noChangeShapeType="1"/>
            </p:cNvSpPr>
            <p:nvPr/>
          </p:nvSpPr>
          <p:spPr bwMode="auto">
            <a:xfrm>
              <a:off x="5778213" y="2949287"/>
              <a:ext cx="10319" cy="885825"/>
            </a:xfrm>
            <a:prstGeom prst="line">
              <a:avLst/>
            </a:prstGeom>
            <a:noFill/>
            <a:ln w="76200">
              <a:solidFill>
                <a:srgbClr val="B30B16"/>
              </a:solidFill>
              <a:round/>
              <a:headEnd/>
              <a:tailEnd/>
            </a:ln>
            <a:effectLst/>
          </p:spPr>
          <p:txBody>
            <a:bodyPr lIns="95784" tIns="47892" rIns="95784" bIns="47892"/>
            <a:lstStyle/>
            <a:p>
              <a:pPr algn="l"/>
              <a:endParaRPr lang="en-US"/>
            </a:p>
          </p:txBody>
        </p:sp>
        <p:sp>
          <p:nvSpPr>
            <p:cNvPr id="107" name="AutoShape 58"/>
            <p:cNvSpPr>
              <a:spLocks noChangeArrowheads="1"/>
            </p:cNvSpPr>
            <p:nvPr/>
          </p:nvSpPr>
          <p:spPr bwMode="auto">
            <a:xfrm>
              <a:off x="5468650" y="3282661"/>
              <a:ext cx="345679" cy="216000"/>
            </a:xfrm>
            <a:prstGeom prst="leftArrow">
              <a:avLst>
                <a:gd name="adj1" fmla="val 50000"/>
                <a:gd name="adj2" fmla="val 46528"/>
              </a:avLst>
            </a:prstGeom>
            <a:solidFill>
              <a:srgbClr val="B30B16"/>
            </a:solidFill>
            <a:ln w="9525">
              <a:solidFill>
                <a:srgbClr val="B30B16"/>
              </a:solidFill>
              <a:miter lim="800000"/>
              <a:headEnd/>
              <a:tailEnd/>
            </a:ln>
            <a:effectLst/>
          </p:spPr>
          <p:txBody>
            <a:bodyPr lIns="94275" tIns="49023" rIns="94275" bIns="49023"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108" name="Rectangle 59"/>
            <p:cNvSpPr>
              <a:spLocks noChangeArrowheads="1"/>
            </p:cNvSpPr>
            <p:nvPr/>
          </p:nvSpPr>
          <p:spPr bwMode="auto">
            <a:xfrm>
              <a:off x="5979428" y="3303299"/>
              <a:ext cx="1801251" cy="4660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5784" tIns="47892" rIns="95784" bIns="47892">
              <a:spAutoFit/>
            </a:bodyPr>
            <a:lstStyle/>
            <a:p>
              <a:pPr algn="l"/>
              <a:r>
                <a:rPr lang="de-DE" sz="2400" dirty="0">
                  <a:solidFill>
                    <a:srgbClr val="CC0000"/>
                  </a:solidFill>
                </a:rPr>
                <a:t>5,7 mg/l/4 h</a:t>
              </a:r>
            </a:p>
          </p:txBody>
        </p:sp>
        <p:grpSp>
          <p:nvGrpSpPr>
            <p:cNvPr id="109" name="Group 60"/>
            <p:cNvGrpSpPr>
              <a:grpSpLocks/>
            </p:cNvGrpSpPr>
            <p:nvPr/>
          </p:nvGrpSpPr>
          <p:grpSpPr bwMode="auto">
            <a:xfrm>
              <a:off x="4997427" y="5303549"/>
              <a:ext cx="787665" cy="216000"/>
              <a:chOff x="2976" y="2109"/>
              <a:chExt cx="473" cy="226"/>
            </a:xfrm>
          </p:grpSpPr>
          <p:sp>
            <p:nvSpPr>
              <p:cNvPr id="110" name="Text Box 61"/>
              <p:cNvSpPr txBox="1">
                <a:spLocks noChangeArrowheads="1"/>
              </p:cNvSpPr>
              <p:nvPr/>
            </p:nvSpPr>
            <p:spPr bwMode="auto">
              <a:xfrm>
                <a:off x="2997" y="2109"/>
                <a:ext cx="452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de-DE" sz="1000" dirty="0"/>
                  <a:t>Gefahr</a:t>
                </a:r>
              </a:p>
            </p:txBody>
          </p:sp>
          <p:sp>
            <p:nvSpPr>
              <p:cNvPr id="111" name="Rectangle 62"/>
              <p:cNvSpPr>
                <a:spLocks noChangeArrowheads="1"/>
              </p:cNvSpPr>
              <p:nvPr/>
            </p:nvSpPr>
            <p:spPr bwMode="auto">
              <a:xfrm>
                <a:off x="2976" y="2130"/>
                <a:ext cx="462" cy="20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algn="l"/>
                <a:endParaRPr lang="en-US"/>
              </a:p>
            </p:txBody>
          </p:sp>
        </p:grpSp>
      </p:grpSp>
      <p:sp>
        <p:nvSpPr>
          <p:cNvPr id="118" name="Datumsplatzhalter 3"/>
          <p:cNvSpPr txBox="1">
            <a:spLocks/>
          </p:cNvSpPr>
          <p:nvPr/>
        </p:nvSpPr>
        <p:spPr>
          <a:xfrm>
            <a:off x="6350484" y="6224489"/>
            <a:ext cx="2001935" cy="1504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D7BD9-814B-48AD-8AE6-6C4E2329D58D}" type="datetime3">
              <a:rPr lang="en-US" sz="700" smtClean="0"/>
              <a:pPr/>
              <a:t>25 January 2017</a:t>
            </a:fld>
            <a:endParaRPr lang="en-US" sz="700" dirty="0"/>
          </a:p>
        </p:txBody>
      </p:sp>
      <p:sp>
        <p:nvSpPr>
          <p:cNvPr id="119" name="Fußzeilenplatzhalter 5"/>
          <p:cNvSpPr txBox="1">
            <a:spLocks/>
          </p:cNvSpPr>
          <p:nvPr/>
        </p:nvSpPr>
        <p:spPr>
          <a:xfrm>
            <a:off x="6350485" y="6375515"/>
            <a:ext cx="2001935" cy="1504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smtClean="0"/>
              <a:t>Martin Kunz © Continental AG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3260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Reizend &lt;-&gt; Hautätzend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32" y="2060848"/>
            <a:ext cx="7327267" cy="363841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724128" y="5790753"/>
            <a:ext cx="2004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Aus: "Vortrag </a:t>
            </a:r>
            <a:r>
              <a:rPr lang="de-DE" sz="600" dirty="0"/>
              <a:t>der BG Bau" von Fr </a:t>
            </a:r>
            <a:r>
              <a:rPr lang="de-DE" sz="600" dirty="0" err="1"/>
              <a:t>Dr</a:t>
            </a:r>
            <a:r>
              <a:rPr lang="de-DE" sz="600" dirty="0"/>
              <a:t> </a:t>
            </a:r>
            <a:r>
              <a:rPr lang="de-DE" sz="600" dirty="0" err="1"/>
              <a:t>Rathmann</a:t>
            </a:r>
            <a:r>
              <a:rPr lang="de-DE" sz="600" dirty="0"/>
              <a:t> 2017</a:t>
            </a:r>
          </a:p>
          <a:p>
            <a:endParaRPr lang="de-DE" sz="600" dirty="0"/>
          </a:p>
        </p:txBody>
      </p:sp>
      <p:sp>
        <p:nvSpPr>
          <p:cNvPr id="5" name="Datumsplatzhalter 3"/>
          <p:cNvSpPr txBox="1">
            <a:spLocks/>
          </p:cNvSpPr>
          <p:nvPr/>
        </p:nvSpPr>
        <p:spPr>
          <a:xfrm>
            <a:off x="6350484" y="6224489"/>
            <a:ext cx="2001935" cy="1504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D7BD9-814B-48AD-8AE6-6C4E2329D58D}" type="datetime3">
              <a:rPr lang="en-US" sz="700" smtClean="0"/>
              <a:pPr/>
              <a:t>25 January 2017</a:t>
            </a:fld>
            <a:endParaRPr lang="en-US" sz="700" dirty="0"/>
          </a:p>
        </p:txBody>
      </p:sp>
      <p:sp>
        <p:nvSpPr>
          <p:cNvPr id="6" name="Fußzeilenplatzhalter 5"/>
          <p:cNvSpPr txBox="1">
            <a:spLocks/>
          </p:cNvSpPr>
          <p:nvPr/>
        </p:nvSpPr>
        <p:spPr>
          <a:xfrm>
            <a:off x="6350485" y="6375515"/>
            <a:ext cx="2001935" cy="1504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smtClean="0"/>
              <a:t>Martin Kunz © Continental AG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651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Praxisbeispiel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47" y="1628800"/>
            <a:ext cx="5599165" cy="359836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513" y="1011517"/>
            <a:ext cx="3244032" cy="5009771"/>
          </a:xfrm>
          <a:prstGeom prst="rect">
            <a:avLst/>
          </a:prstGeom>
        </p:spPr>
      </p:pic>
      <p:sp>
        <p:nvSpPr>
          <p:cNvPr id="7" name="Datumsplatzhalter 3"/>
          <p:cNvSpPr txBox="1">
            <a:spLocks/>
          </p:cNvSpPr>
          <p:nvPr/>
        </p:nvSpPr>
        <p:spPr>
          <a:xfrm>
            <a:off x="6350484" y="6224489"/>
            <a:ext cx="2001935" cy="1504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D7BD9-814B-48AD-8AE6-6C4E2329D58D}" type="datetime3">
              <a:rPr lang="en-US" sz="700" smtClean="0"/>
              <a:pPr/>
              <a:t>25 January 2017</a:t>
            </a:fld>
            <a:endParaRPr lang="en-US" sz="700" dirty="0"/>
          </a:p>
        </p:txBody>
      </p:sp>
      <p:sp>
        <p:nvSpPr>
          <p:cNvPr id="8" name="Fußzeilenplatzhalter 5"/>
          <p:cNvSpPr txBox="1">
            <a:spLocks/>
          </p:cNvSpPr>
          <p:nvPr/>
        </p:nvSpPr>
        <p:spPr>
          <a:xfrm>
            <a:off x="6350485" y="6375515"/>
            <a:ext cx="2001935" cy="1504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smtClean="0"/>
              <a:t>Martin Kunz © Continental AG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2450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Von gesundheitsschädlich zu ätzend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369658"/>
              </p:ext>
            </p:extLst>
          </p:nvPr>
        </p:nvGraphicFramePr>
        <p:xfrm>
          <a:off x="428703" y="296862"/>
          <a:ext cx="8425186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593"/>
                <a:gridCol w="421259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Einstufung GefStoffV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85838"/>
                      <a:r>
                        <a:rPr lang="de-DE" dirty="0" smtClean="0"/>
                        <a:t>Einstufung GHS		Kategorie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Gesundheitsschädlich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Akute Toxizität 			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Umweltgefährlich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Ätz-/Reizwirkung auf die Haut 	2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Hautsensibilisierung 		1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Spezifische Zielorgan-Toxizität -</a:t>
                      </a:r>
                    </a:p>
                    <a:p>
                      <a:r>
                        <a:rPr lang="de-DE" dirty="0" smtClean="0"/>
                        <a:t>einmalige Exposition		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Spezifische Zielorgan-Toxizität -</a:t>
                      </a:r>
                    </a:p>
                    <a:p>
                      <a:r>
                        <a:rPr lang="de-DE" dirty="0" smtClean="0"/>
                        <a:t>einmalige Exposition		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Akute Gefahren für die aquatische</a:t>
                      </a:r>
                    </a:p>
                    <a:p>
                      <a:r>
                        <a:rPr lang="de-DE" dirty="0" smtClean="0"/>
                        <a:t>Umwelt				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Langfristige Gefahren für</a:t>
                      </a:r>
                    </a:p>
                    <a:p>
                      <a:r>
                        <a:rPr lang="de-DE" dirty="0" smtClean="0"/>
                        <a:t>aquatische Umwelt		3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5" descr="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772816"/>
            <a:ext cx="1296144" cy="1361582"/>
          </a:xfrm>
          <a:prstGeom prst="rect">
            <a:avLst/>
          </a:prstGeom>
          <a:noFill/>
        </p:spPr>
      </p:pic>
      <p:pic>
        <p:nvPicPr>
          <p:cNvPr id="6" name="Picture 36" descr="X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249" y="1772816"/>
            <a:ext cx="1302398" cy="1368152"/>
          </a:xfrm>
          <a:prstGeom prst="rect">
            <a:avLst/>
          </a:prstGeom>
          <a:noFill/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087" y="4555021"/>
            <a:ext cx="1106031" cy="110416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407" y="4545906"/>
            <a:ext cx="1133779" cy="110726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3489" y="4545906"/>
            <a:ext cx="1176095" cy="114858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1572" y="4570714"/>
            <a:ext cx="1092404" cy="1072781"/>
          </a:xfrm>
          <a:prstGeom prst="rect">
            <a:avLst/>
          </a:prstGeom>
        </p:spPr>
      </p:pic>
      <p:sp>
        <p:nvSpPr>
          <p:cNvPr id="13" name="Datumsplatzhalter 3"/>
          <p:cNvSpPr txBox="1">
            <a:spLocks/>
          </p:cNvSpPr>
          <p:nvPr/>
        </p:nvSpPr>
        <p:spPr>
          <a:xfrm>
            <a:off x="6350484" y="6224489"/>
            <a:ext cx="2001935" cy="1504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ED7BD9-814B-48AD-8AE6-6C4E2329D58D}" type="datetime3">
              <a:rPr lang="en-US" sz="700" smtClean="0"/>
              <a:pPr/>
              <a:t>25 January 2017</a:t>
            </a:fld>
            <a:endParaRPr lang="en-US" sz="700" dirty="0"/>
          </a:p>
        </p:txBody>
      </p:sp>
      <p:sp>
        <p:nvSpPr>
          <p:cNvPr id="14" name="Fußzeilenplatzhalter 5"/>
          <p:cNvSpPr txBox="1">
            <a:spLocks/>
          </p:cNvSpPr>
          <p:nvPr/>
        </p:nvSpPr>
        <p:spPr>
          <a:xfrm>
            <a:off x="6350485" y="6375515"/>
            <a:ext cx="2001935" cy="15044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smtClean="0"/>
              <a:t>Martin Kunz © Continental AG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8144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„War bisher nur Gesundheitsschädlich, warum soll es jetzt gefährlicher sein?“</a:t>
            </a:r>
          </a:p>
          <a:p>
            <a:pPr lvl="1"/>
            <a:r>
              <a:rPr lang="de-DE" dirty="0" smtClean="0"/>
              <a:t>Ich brauche keine neue Unterweisung</a:t>
            </a:r>
          </a:p>
          <a:p>
            <a:pPr lvl="1"/>
            <a:r>
              <a:rPr lang="de-DE" dirty="0" smtClean="0"/>
              <a:t>Ich brauche keine andere PSA</a:t>
            </a:r>
          </a:p>
          <a:p>
            <a:pPr lvl="1"/>
            <a:r>
              <a:rPr lang="de-DE" dirty="0" smtClean="0"/>
              <a:t>Warum soll ich mich jetzt vorsehen?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reagieren die MA in der Produktion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7BD9-814B-48AD-8AE6-6C4E2329D58D}" type="datetime3">
              <a:rPr lang="en-US" noProof="0" smtClean="0"/>
              <a:pPr/>
              <a:t>25 January 2017</a:t>
            </a:fld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395288" y="3356992"/>
            <a:ext cx="8353425" cy="2232025"/>
          </a:xfrm>
          <a:prstGeom prst="rect">
            <a:avLst/>
          </a:prstGeo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25000"/>
              <a:buFont typeface="Arial" pitchFamily="34" charset="0"/>
              <a:buChar char="›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25000"/>
              <a:buFont typeface="Arial" pitchFamily="34" charset="0"/>
              <a:buChar char="›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25000"/>
              <a:buFont typeface="Arial" pitchFamily="34" charset="0"/>
              <a:buChar char="›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25000"/>
              <a:buFont typeface="Arial" pitchFamily="34" charset="0"/>
              <a:buChar char="›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616075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25000"/>
              <a:buFont typeface="Arial" pitchFamily="34" charset="0"/>
              <a:buChar char="›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„Das ist ja gefährlich, warum hat uns das früher keiner gesagt?“</a:t>
            </a:r>
          </a:p>
          <a:p>
            <a:pPr lvl="1"/>
            <a:r>
              <a:rPr lang="de-DE" dirty="0" smtClean="0"/>
              <a:t>Wo war die Information</a:t>
            </a:r>
          </a:p>
          <a:p>
            <a:pPr lvl="1"/>
            <a:r>
              <a:rPr lang="de-DE" dirty="0" smtClean="0"/>
              <a:t>Warum hatte ich keine andere PSA</a:t>
            </a:r>
          </a:p>
          <a:p>
            <a:pPr lvl="1"/>
            <a:r>
              <a:rPr lang="de-DE" dirty="0" smtClean="0"/>
              <a:t>Jetzt will ich mit dem Stoff nicht mehr arbeiten</a:t>
            </a:r>
            <a:endParaRPr lang="de-DE" dirty="0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6350485" y="6375515"/>
            <a:ext cx="2001935" cy="150440"/>
          </a:xfrm>
        </p:spPr>
        <p:txBody>
          <a:bodyPr/>
          <a:lstStyle/>
          <a:p>
            <a:r>
              <a:rPr lang="en-US" dirty="0" smtClean="0"/>
              <a:t>Martin Kunz © Continental 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57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HASAGENDA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Sender information;Please enter the sender information:"/>
  <p:tag name="MIO_USER_INPUT_TEXT" val="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OPTIONS" val="Public;Internal;Confidential"/>
  <p:tag name="MIO_USER_INPUT_REQUIRED" val="Classification and Control of Information;Please select the level of confidentiality: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Sender information;Please enter the sender information:"/>
  <p:tag name="MIO_USER_INPUT_TEXT" val="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OPTIONS" val="Public;Internal;Confidential"/>
  <p:tag name="MIO_USER_INPUT_REQUIRED" val="Classification and Control of Information;Please select the level of confidentiality: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Sender information;Please enter the sender information:"/>
  <p:tag name="MIO_USER_INPUT_TEXT" val="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BULLET_IMAGE_BINARY_DATA" val="R0lGODlh4AHgAeZ/AP+WAf/Mk/2YAP+vOP3guf+rMf716vz///6cAP725f/VqP6aBP2rMP/fvP/Upfz++//nxf7q0P6YBf/69f+yQv+uMP+1TP/8/f+wOP3s0fyYAv6wOv768v/Tqfv//fvVpv6yRfyZAP+YBv388vyqMP6aBv/UqfyaA/+WBeGaAP/fwP/q0/+ZCP+0Rf/6+OKYAv7KkfyuMP/s1P6cBP/29f+4U/6ZAP6ZAf+YAf+aAP/+/////f+aAv+ZAv2aAP7///+YAP+sMP6bAP7+/v6sMP6sMf6aAP6ZA/+YA/2aAf/9/v7+/P+tMP+bAP6bAv/9///+/P7//f7+//7/+v//+/2tMP+bAfybAP/++v//+v+aBP2wOv3++fyaAf+bBP7/+/39/f/+/f2ZBf/n1v79///8///9+P2bBvnXp/v/+v3Xqv/37P39//78//2vOP/Xpv79+//Vqv2bBP+XA/+xOv+aAf/++/+3T/+ZBP2bAPqbAf/Ur//QmP////+ZAP///yH5BAEAAH8ALAAAAADgAeABAAf/gH+Cg4SFhoeIiYqLjI2Oj5CRkpOUlZaXmJmam5ydnp+goaKjpKWmp6ipqqusra6vsLGys7S1tre4ubq7vL2+v8DBwsPExcbHyMnKy8zNzs/Q0dLT1NXW19jZ2tvc3d7f4OHi4+Tl5ufopRQFBUEFRCDs8vP09fb0TAxERen9/v+CiggcOJCJDT85gPDwc6Ohw4cQI0p8iKTHgg1MCugjwoRCkA0AQ4qUxg5DlSJBBhCxwbKljRs9fPDoouWGy5s4c+p06SdJDh9GfPgI8TNHAQpEBrBLOrKpU14MKtTYV6AIjhA4gCDAoRPJkRw4klxZuLOsWZZ+DiK84afHERta//wIwPGThxEeQTDkdfe0r99U74hUJWLET1g/iG8cORJCLeLHfowI6GFDAEMeODJr3sy5s+fNTnLcuPvSDxDGPkRoeMlVy1sgSG5UGRCEY4G/uHNfUhqESRDHkIMLH068uPHjyJMHD8K8wAAGuqNLL4RhaYUbTSrjUM69u/fv3ZsAUbpuwPTzTgVGLfDyRogbQngkAU+/vn3uThD6EZKDSJUgVViA3oDmUBBDAb4Z0cMNom2HWUNc3SfhhBLiYIQQfhzRgxE51MREBUWYR+CI2xTBxBZFvOVDQvxZdgMPNiCBAIMU1mhjdw9mx6ENOPQgxA1AbEBESiQWKU0FBVSBQf8IfmAWF0NAKOaDDRy2FQJlN2appXBNOLGdFUAs0IMfXtwgghYCiBZiBRUIaOSbxgyAwZA4CLAQW6YhZpcNOWQHxHZHOEHUloRuCUQSDTkRY2k2CAFEDgeZycMATGDAD5yY8tJOkjjwACkPQODhxA1OvMWWlzROGRMQJTxZ6KsT3uDDo3HhIJ4IfPqwXQk2ZIfQQUUQQQRImRYrywbMBQHrsswym4MfGBFr7LSAMdfstdhuCR+flppI7behUMoEE/Fla+659y3UA11NGBFEEc6BKy8mHymLGRJdoKvvvspRBukROMzQQ6j+UTDvwY9UkE8QCeVHI78QRxwcEGck4UP/bAjFdGFS0CHssSFEUFBEmqBihsMVeLgq8cr6+oCHH1YAWVMXlAGhhQ3ddvzxwW4wUICXmDHkoh8zsGy0vndpAeqYC4UgxJg2LMBVbUzs/O07RWzgL48H5dcEdgIccfTY2MKIg0x2JoaDCC0ixAMSGRFhdaZMEFGBD2TnrTd3yc5dZIgperr34IQT546Ifk+3DhNATKnFs4VHHrkQQaCYuG6+MeGHFlfOOqbkoO/Npw1FVGDw5U9tMEARQtjAw7ZACIFE6LSTvYAYVuSQw7uIo/4PBky0kINdo2bWpA141648yxYSzRYTRejsOzrsANHrHCw9m/YCkC/v/b6x56Do/3aQUj29ORsUcJ2CNsx3AxJAMI3n9/SfKxNCdDU6PNzvnB8OipqrnwBr1zf/bcMC7WjSABdIu3cZMBsYYMBCpsTACkruXUF4IDWCsA62wKd7Fgxh3sSXvtNpsBntqMKLDpIEGwBBhDAkGw4qwgMQnZAZITrIW7YjhLPF8IcsuwEC/jSeFkjrhsRAShB8cASbjElXVQKiFPl1kJvJYVYYMCESg2ESwySkBz/hkQDQMsUynis+c8hBmsQWIultcRfJMqMcCZedKmjxjbhAyRz3uDcRPKo2dMDjLfIxAD4akmw5mAOTbsAUQc6CAUyA0SEnybImJA9GGHTkK1KCAZuIjf+SoOQXEuCSlSO0rgq30eQqKhCEmPhhAS8MpSzPxSMM9QABfkDCHDKnSlSEqAfvocssh5kt17HkCp9qiB+S1EtSvKMCrkuIH3RFzGouywZXekkO8DAaP4hAABZwYzM5YZLCWPOcLCvgODdRBAoADJ3wXFle1pkJSg1ACF+Lpz4hVgW50bMSeVGQGvdJUH31ACVH/KcjUAIXT/WwoBDNlhqZ0DuFKmIAGNEd/oQY0Y4uKyxiq4pFF6E+I8gKfziYgzk9ylItwciJDLjUSA2xgRiwZZQ2aGKT5tfSnlLIhS1pQhWqNlNC/IeMPk1qs9wBgqL+AV4o8IFllEpVZmVtpkX/IAGknrWAqnqVUHzioEKTVIAchMCh2/mqWm2EAy8VoQr0HJcfUGDMJuZnrXiV0E9i185xWmpKK8rBEazgqLwatj5cSQgOPtJL6CGAMpb5kexAeNjKJqdXyAtNEZrqSAT5wC2IkZoTHsVTy5q2OHjgEVgOUoCE3hBBnSrBaWdLIXZkEIl3qAIPfNAEYNL2t/W5QRJQ8toqDGxd1gOucr3DA0f1RoMIKpkPboCDTy73usfh0LogacBxnc2VusMQdsdLHBH0RFfMOd9fedAEHDCIScAhr3zTEqokDIy4qHNsD0owMGGuaL4AZsgQESKEJMQrcZ4FbWNMOboAz7chNhDB/12oW4GKegy2PJDttbQAhD+9CFIO7mh/iPqx3O62t0xq1op6mIMr+CTEEbUvOz6WpONmJb6vel9OgSAHGIsYAQLw58Giq5DpVvdas0OADXrQNB8XlLpeUMnBvPtZvIX3WnhjcpR06uR9xih2tZHXetv73rSU7Vc2wXGXrWkEsflACwXAwLf0y98/Peu/zfrRAkTAgzHVYc36VJARXGiFKnC2WAkW24JbB+JmiUABUCCArUoDaHiOMj+KOgITXGukKqRFzdlCwgd28AMqEIC6PBCAFqzgIpuYeSGiqbQs+YIpqEoVYj6Iww6U8AQp9GEFPsCe63SFhBxQ5gZzAEJoZP8dyoOm0khZ3eorIWaCKeygD32IwhP6EIGwQKrYPcDDimTiQmaDcj4Z6XRZz5qDh+4rBwqYwg/KUOowDGEI3K6IEWKDsrTM4HXmpmQTwHLbEdGGrjCyK79y4AAdRKEPO9gBvn8QhR/82gmMPsi/lRbwSfIgNBaAK4FqAM3ADraw+7rBHg4QcR3oYAdTGIIOLtAHi4/hCEm4WYe9AOqOT3GUh6pCIAeEgbREFj7F5lcPHHDtH7jc4lHYARR0IAWKT0EGbY3MT3xuyBfmQAM9CBl6aKMW0ZKWX0bQtQ4OAIWIS2HbfVACxK+thB9EgAU8Ki3Xy6iFLuABUjcQyHRM9L7/sd3ABNhOvOIXr4Ql6CALfciACF6kalYzxNUHgbXe987AeeqGOWE0POIXT/rE/8DXT/jBDjIQbJbsdobGfkmyl815GMr0L3Lik5mPdvjSl14HU+jDAbTNBR1w29sxMra461Lu2otQTrlhghHiIljR+570S7C40yEOhXvne0P8fpkN/r155wsQCFWowF9+6Sn3Wv/6it+BDpbwcChQ4QA1r/jFM040HnDc/BbkE0xwaE2RRfwBFmnFe6MHf9gmc0sgdcD3BDE3czXXBzeXcy4EBDwHgBYUEzlweyKRJEfQBALwI3OwEArIgIrnAUpwAKrXB1CQbRBYdVFwdVnHIcnD/4ELhCg4gCROQRjuhwMIYFLvp4JYYHwy1wdDoARvh21yF3FxZ3d45346uEAWggRCMCQjUTqR03sq+IWK13iPF3mTl2qr1moHkXlrUYWEcxArcgTBEhIV1nMpCIZ2WHOop3qsJ2yvB26yp2yUxYZj4xNGUCc8IGT9wBxM1oULeIcMCHzCR3zG120+kXzhNm4wEkuCmDe68joJsQ7/MADAFIh544WOyIDZV3PGJ3XeFwH6Fn7+BnCbmDfG80KKIVLpwAAYMF2aODimeIrXJ3/0B4P3l38WtwIY12Abh4KzODZU0gM1USUWNg7jwhYJSDi/CIyl54AQOAUSKHM0Z3M4p/9zGkiHzbhwWLEdn1UFLYAOEhQ1W1c42aiNpMeCLnhtMRh1U0eDNpgfOHiOY3MVs9MeLyF25ZBDR/BC17g380iPiXeESoiETAh3T0h3Uph3AHk0BxEC1mM91OUH0+gN1lI7DemQjiiGkCd5lHeGl5eGChRrGYku2wGK46AsylOSJnmHp9cHqbd6rTdssHdss0eKMcksjwIErCQOvrE8OJmTXwiJw/cExXd8lQhuy0duvViU11I8AgCC3OAGFOA9TemUqKh9q9h9+OaK4HcD/TZ+sqiV2HIVaqQR4MA4YtmIZHmHwlh/xUhxx5iMILaMcJktN8YSQUCA2uAz3zOWeen/e9w4dd44geFogeOYgRs4mNeCFlxhBF6JDQZhjr6Il40Jhvb4gvk4g1aHdf4Yj5jJLDHyOnThQNtQABaAAObFlKI5mgwIkUm4hE0Yd3MXhXeHka2ZmbrnA+JUDSLTVuXHiLr5nHHneCk5eZP3NTGRPz8hYTBZnDYSZtlQAAoyVbgJnc+5kz2ZAe41JrLiBQJgjXwSO/PBnTaiF9iAAaJ4BUewUiSZm+TpkFApiUsQAXhSfV+CFdbDjPI5ITggZ9cQBIciAgl5l/3ZmKm4fVInd09gADDgBGM0GtUHTKCZoNyRAwxQcNMQLEnwUNa1nxOal3tJjPjXB3DgdAYQAMbj/0TtFqIimhxjhCDU8A4M4gNdFZ83yZ8teoqPGYFSsAMHkAU6AAU/kAAw4BWjtSIIuqOIFRQkFg0VsC6q9h4rSjuMeaSk2YKm6XI68AAwuARKAAdS6gdNsBifg6X2cSFws6XOgBFiwwNMojIsSqYmyZsSSQVDIHUuCAX69wM1yhZESafckRWOInLQYJMLNKaASpZUIIM7oKESlgQAMxpckSva2ZxYyhgNUQQM6gyzUUGWeqk5aXFU8HRLIKXbMSN+gAdEmFjw6ajE0RhG8GzNQAR3ValG6qqNKX/XFpw7kAABwBJzwCAFemNXyquacRBJ2Qxkx6rFaqxkuQMPt4ouh/9vHqChXSBYHio2IMqrwmEZfIoDd5QMILAApFqk3DqhZPCA2dYHaxd31zYEGgoWDLFkOaquwbEQ22EDwsIMvTGv9Fqv5PmAO7AEHhAFOmBx8qcDShBxGkqljTM8BPsY2JQDscEjiIgMRAAqFtSqDnuKFfutShCDP+B4D9cHbCAFbgoDcCqnH5sYVAIWMJJuyVAV2BGm9aOyK6uNbdcHU+B4pAZxxqd9i6ofO5sYiFGIPlCyxUABYOQ62nq0R5upUbepMNCpn1qI2ZMaHMKwWil4xyAkeCAEXEasXruysCqrtOoHtoqr7skiRJqgRoEMRbBaG9K1c1uvyIptULiszWr/A88KsFZgoFy7oz0Ykr4gGNPETWobOkZbuC76rU6rA+JKrubKIejaGFjaEHgaDBSgWi7JQJvLuU55r9f2rfiXsUr4r9uBo62DpS60acSwD2lhSn9CuLB7qRArsRRrsS6XsWLLsVaKpaBiBVjrC3ZZiE1gF8RbvGTasvr6sjUns9hWszebsxqCpfEjAAOgfsEgJE6APZDTtwL0utrrlEm7tC+nvBWoqAHAqLxbiDeQurxAqTEkv/M7oWCrsWNrBJ7qXmYrqmkLkNWlEMgCDKgkRQRcwORZtxU7qzBQq2yht4bxngV2jtYzRB8IDBgwO0B0wRj8nIerrMzqrNAKM5A7/61VSF1A0AQGpr68oBIp9kMs3MKj6a36+rmhCwPl2kSkayU6uncUhEtC4Aa+MACTYcHbKsSXKrv5uq+2668wALC628Rc9xLrsh08vAtFMKdAfMVYTKbHO7EV+7nMu7GB0rE2rIMLIhTCBSCaUgBwa8VtPLfci7EwC740a7NvGqfl24w9ywMvIwbAigtMYF5iLKGBzLn1y7T4C7X7K7Wz+EnZAwTDogsAwhV3nL2XLMQHLLZky8BcgQM/QipCMCocCMCzELjTNUVBnMpkqsExe7d5awROIBN/QhlqXHszhgsroVqAzMtY/MKJG8OMSyOu0xDKtpCclwRnTAvx4DbYHP9Cu+zME0rE4Aq6fTCuSFx9PoAo3oQEOWh+Q2cLBWBKntTM4ozBWky7/Hq7X6whRbYgldxlOZB+tnASPtQj9nzP8/vGySvHGssHaNIDoxI2OogHkjoLAyACOZAEdTAUCa3QxTvI3huzDhe+UqADE/AG7JK5siYrtuwKRJAd1BUjHw3S85vJ9+u0iNsHHPAGIkCF5pcDC0BrsjCSchTONu2w8pcFSzoBDjA7dCEUYJGQTuATkEKEXZYVu0MLAmxGSJ3U9foE1/YEURAFIxAHx4YEsCwTYPETUL1mZ3UDBxYLXV1GXw3WrupwMcuTShAFSkADcSAACoIVSLBGY5Kia/b/IDZw0a7wH3x013h9qTtABUvga31wAUy6BC7w1LPTOjjwtiyBS1ltUjYQya3AAIYE2ZF9pDvwBPSHsfhW0kyY0hgiWM11nYDGOU7wXLBQAanNxqtdvFmgf8b3gE7n1xC3BBNgAhyGPM+iYU7GI2JzBKnaChSA2o8N3MGNyYi7BBAXBVTwADsQBix3bTvAAQpwA6wmAu8MY2yhZFv9CkVwSKq93RmsA3AQrtpHBXQXd7H9AxygBoUtXl3WQku2BaadCgbx2/Zt30vd1E/tRVIdwVWtO1Tiak2SPwHtUSxBXXLtCkjB0imr3Q2eymLNk2V91mm91u3n1oaBGCyy4R41/yt3wRDTewpFYARzwOAlvtp67d1P0Nd/HdiDPUOG3ROtcxAvhFSGxbp8WmGt4GnfrMsk3uNtPNmVjW2YfQCazdn7wSOgbQNA9izSJuMQ9Tlq3RAJXgpCIknZbeWR3dqvrQSx/XCz/Qa1fQS3rSvWsyIpZuYFxUS3BB9NYKKoUFbxw+NwntTDbXHFTWoO94TKzdx9/txy4UKhCugEpWzvsUIvPQoVkHWKvuggHYPJ/d3hPd7lDXHord4CwN54414hoCiavk8lcCVgkQQCQNSnAD0xMuU1TerO7HT5Dbr73d90rq8ALuAl6EJzkQJJkFyH9TguyRU3LgpMMNMijsrC3v/j8kcFEI4ESPACKcAa26FsVn3hlXXtoVAAQNYWo97tPf4DTxDHUfAFI4AGL/AC7CUAw9ziF/Pih5U+gIEQVnAC8S7vDS4FDwcHjqcDHvAEgD0aPZAmhS1Yh03geWUD2zwKICB9KXXMXl3lCi/OPzAES4BvvtZ4fr3Z75OiYJ7kom1YTkC5n1AFaaJkp7zCJF/yvJzfFOdyShhx9MbTCoBLtv001FRZ1U0KRMAgqkbfPe/zlzwF+sd9yBqrZL0Dy93c/wXdhkUBiCkKA2ATXjBJ9U31c7sDZPByyBp1GfvwFHve6b3e7b1WZtWZnzAAVdBe4lbrlqz2221xcKAETyv/BUNAcXG3pPhXsQE+4JWl5qagOWD0IlIv+IL/4Fwf4VG9IhSe7ljtUQLQ9KGQ40UTFzu/xpgv+CdO1maN1i+h1kLA1lH91h7FIK1VCkVAZueb8Ksv7D/O134N2IINTEaO8UjOUht9wqOwARggWLGhEL7/+6SO5Za95V0u7l/+2TLfUgux5pzABKvlA1awW9NP/VYu5xSb7LItBbSNEHqu9MAeTzOCBx3vCRsgsPOhBfMPCH6Cg4SFhoeIiYqLjIg3Jn2RkpOUlZaXmJmam5ydnp+goaJZUT99On1LOz86UUp9O0sTJlpANj45fiWNvL2+v8DBiTc3A3/HyMnKy8zN/0FCfjZneDw2wtfY2YqPot3e3+Dh4uOZUJGxsFFUDzthBzs7sBwKN1YCIj7a+vv8wFY4TogUaUawYDMmN3j0AOLDCI9+ECMOg0SuosWLGDNuYgVHh44hpn5QifdKyZBTPzioQSIAmsSXMLNdQWKNicGbBoMEickzJjeNQIMKHXox3pQ+WKI0EGGjhw8etnAAuSGEWDQbOHpqlZijRw4kFXCKZUZkq1l+P4mqXcu2LSUwfX4MQTWFQI8btprcOCJIQI8mPaydHZyNRw4BSIiMXYyMAuHHwdK6nUy5sjgdB3QoQfUFVpsGPZzYEHLLSQ8cQqbyhcyal48bOWzYZLy4QP/r24skW97Nu3emKKfMwTm5REoDvn9t5LjRY0E03NAP2QAg5AgRCrTH2o7OXZBu3+DDU0Yld9IPLDpU9SGQFUk0IThwNOnevUmOEDySzM5uEMR2+tB9J96ABAYFhRnxwLJKJFHsgIoOO6hwQxM8GOFHbAByZwMefnhhDH8GFZFPhrgJWOCJKIoz1wFzLfHgAUrEAw88P6igHA9HaEEidHqchsB+IDrz0I6tmZjikUh6EgUUqCzByjt9KAFcXJpRAVIDOChHZGs4GOFUMUEWhIFgWz5mZJJopumNUUgpxZRTUGE1VVU3XJVVmfzYYINoPhDxYZjLMDAfnoSdqeahiG7/ApdcdNmFlw16reYXYGQSqg0QeNziFQaAMoOBe5aeZWiipJZ6Smab9dHZDp+FNlppp6W2V6jaOAEECz7wVUWnylAwABC0mjWqqcQeCpwOwhFnHHJNKMecc5UGCwxUAsR2g2K8IlMBftJqNWyx4KZI3kmSnJdePOz54d5o8Q3abTA5HPEUEAVkiwwIOSTxLk/fhuvvgAcmSCODDp4S4YQVXhjtvo1MCBAOAlhg7zE73cmwRP3+q3FvK7b4YowK0mhjDjjqeHEveDThZQ54MDDxH0EYdjLGFG1sM4pLNvkkSVOyooSVP2Cp5cyN5FJdNFX8yesArxENUcY3R10gm0kt/9XUvHJSZZWeFjsdxMREYOg0WjVLbfahi87VR1135TWrH5MGNvYgX9tLAQ4azL0P1Gf3vRtmmnHmGWiikeaDaaippnfdvG5QwD1668O335RTdmyyqSzrR3LLNffc3Ix3GkQuI0aOzeSVp07UuOahp16668In3+J2+6BFCKZng7rqvGsU8DkL9tHggwdTaKHYY4cOKBOxrZa7MLv3Ln1FHaf3sYwz1nhjjrRnS0QIRwD7PPRlT28+WzmnsnOUPVd5ZZa5gG5vEDjw0PX4vkR//v5BUe3m1XGSitbqxDVLBQFbnaoAD0KwMPw1rHz8iyBv0taotkHqbXFrIJEQCCgQyP9Hgw7cBgQlSEK3AC5Vq2pV4WCVuLcRioNhGgAexBfC/I2whDhcy+X6MJzMHWdzzeoctEIFwyBVwAYnKF0NH5jDJrKFdeVyHbra8552ETFbBUjIEm3oxC4O5XcKMoXwCgYhCRlPYVfsVAGYkIQbmGyLjNCfF+eYieq56FQgm9EqRlayNC4PCTkgGRyZSMdCViR9TsIMzyLhM6AJLX4v5FUWCzjI3NzQkJjUiP+WIggt7MUGN2hKEo6QJUHo6zZF5M8ksVJJS2bylUSh4NoIgAcjAMEIFgICDgLpBxzg4Sm4SWV2Vnm/VhZCjrBMJiZOKLgn6AAC8amFFeyXBCQsgJT/kGSNMGlDTGNORJngxMgO4QCHWPwgArFxQhLwwEscKREy22RMN715CGSG855QjIQOpNAHKvQBChngUIWcEBsatiaetQklK+lpCHveE5xgpNEU2CSSIaxgcznIQ1dAaBaEakehxWSoQx+aTDuiop9PcEV6lhCJCIjgPp4MpiRBytCGXpKkOP0Nk9SHGSno4AdR+MgP4NGgJURACxzt6EwpWdNBjDSnUJXER55AhVZkQAJGwMENLFQn2PjhBg2xgS5fUi810rSpTr1pVNcKClVEYQoQGgIVZDAhEeirB3DDBRL4AsqXeFQs80TrV9XK1sJuwkEXWFsfniBGGWTpCL+0/0E1mFONU0YEAwMBVGDR+lTDPlQHHogLLOKyBA9ISQamiUYSvJKlTMEESCDabFM769l7guEJE+1DGMToTCzsIAJz6JAPhOADJHALYy7T7FkFS9vaKvMoQ3DQAYCDBVigYgjvWIEInCAAIByhCSGVHGxVuVzOEta56D1FFE7CjlLMiElTsIMBAuAwPBzBJRLpwV9vItuaNje9mYzRDpQgBShshgpPgEJQDQADJMAGNkbQU50kkoSwKJep5gUwgNHTB7UNgcBPiMQr4HGA6s43B0LIZk+KAAKzYni259UwTk17gKH+c4xMkgJQh5AA+uIAAaU0i/JiW14Yyxi9LdoBfP9xO5fEmmIMTQBAPgRA0PC+RGlB6q9IY3zkcDpoCcCBAhUOEJdS9GEFToAPD1LcEgFYWSLYcfFCmcvlLivTSVSCBRSGcJIIIKEHRnBwYGw5hyBvZcjkfbF/62xnWOrgKNN9AhdQEQEcJCE2gATCV3yQBKYkFSJYJrKit9xoz/6An4zdQQZ8MAc98cAHOEDCQ2wgASGobDDjTfScM1xqtirBRVnoQwZEkBABaMEeX60TZKMi2bOEmj9FSMhWBesdRvf6fBz2MIhFrKAonZMFWJkwgPZ7Eybgwc14pfZ/r30zGtvYHA3KMVCn4Fgn+MEIOXgnd8htkALsyQYCoPZg2V3/yCQveQpNFu0YjpAEpAIBCF74NDx5RQSAu5DXBPfil8M85jKbAs2kwdAMeKCFIY17aSKohYoXnfE54pkVeuZzH/wMaAdfgUM2GLm46cPvghSgCIEJuLqt3XLVPboPkZ70zC2N6a78Mt/VMGh3ei4m97gL40Vv4qkXO9RVt1qysAZkYG4wByAQlERUJ0gQqCFxOK4768X6tQ6CPexiHzvgxLCGNR6yHLRnqwh6EvjA4V65bF9321HqthK+He6LlbVTgG+724lOeFO5Ox7wVvI+513ve+fb8X8PvMDfXnnxGPzRTNaBk/uw8IaLFeKS31HamxF5wZO+9ODZ+D87DtSP/6dZOdYYeckZFoTHA6r2o6c87g/1clQoWeY0D/QNbh4NnRPfXsgf+vLPdvSkU5rpNhD7058i1uuHPvZLvP32ebP1VHvd1WHfKNnNvnJaIRpE2afz+qUmd7oTmwfGhmx59xx8t3PScn/8AQJVkFXJt3+HYngdhngjRhKMp1WRUyE+AAQ9wAM3kGtG1ANCp38OqCaXd2Pxtnlv1Xn4pm8zI1l4cAbWIAQIyB9H5DxYN4JHcnpTkHqr13oOB3uRgwM6cmmBsQETMzroF0Lqh4PjoHtiRma9d2a/J3IkZ3Jj8xRW4ANYkQMeCCJMEIIiyIRH0nwx12d/Jn3Ul3MceIFTsf9XOYABRmgvDPB52ieGR9J9USBp33dp4ed0uEB+Ukc0fjEV8pFZ9jIAyHODdlgg7dd1rAZ/sSZ/ZXd2evMQOjIDRmCI2cIEBWCFRraIKNJ/wvZ/AYh3oUSAF2KATsOBXeEHXWhElqWIoEgU8KBPi8dSAqYqFBgB4GaBxpQDzrFafrArL0ME6RaGs6gWO+BMjAVXDtJx/sRP9AYQnseCSxQYDCECODCDXqiKpJaMa0FgNQYHkfAE/LRYWDASEcBwPxhx3lQtCeEDFRBnE8MA3khPSwiOHbYDVOBbJ6EO5LIDK6BQVDh8xqQneoIHrxgkTGB7yqePobAZ5Ehg0cUKQ6D/Am7mB22UhtZnTEBGE0DwbJCHAQ0IkUNRYD4jBfCgAwQwXLngBHjQA+MXdd5kBMRADJzyMsdQFnVokkHhIh6QUnPRAH6ggQJQJ0glifTnTUiQKQmxkFlWkj4JFD8lCSpgafkBBA9BExiyd6noTfmSA7FGjDr5H7I4lZxQi6eweNflEdEVD6xAADRhP4J3CPaDbxsAlbEllWjpCcuoA80IIaaQBXDJT1BgF1rQI8dVl4SAAz5wGhKjkzvJl33JCeL4A+S4WKhwAFIQVEHTS0U5Q3DDmIVQQJr4MgWwE8hYmZsQXf24A/8oF+RCALERcGKZVQhwjKTZS3chBGQpmap5/5asaQkSGSVSEF2SIJfxMRqhdASBFAKgspsK80vGp5PB+YnDuQkoqRkqCQ/skWI3AD+75AS4YHbSKQjACARFoJdBcp0sl52bAJRCqQOg4QekJFmxUXahlC+kcZ69dGmztxg6sZrwaQlVGQlXeWmh5AQPFg1HoHen6J+BkQPcuDS2IFn140352GVqqRkwNxcfUYtxOZdv5p+GIATwYWGSiQwFsABZEica+pDL95eBuSCEGReGiZiK6Ykmqgi6xAQksKLJ0AKchhU8wCHGtKEydpmZ6UxI15k/RZRZgSnAAoY9qghaWJ0rygRbqCkxWpmu6Y/CI5uRQJsAdyFd8mO6ef+liZAVp7mibkABWDEH/ZmkMop7xUmRCbIeSLCcVWEDznkf0cmmiXBfOSmkyFAEOHAFN7CYlaSkGradBDYj37kc4pkD5JkD5kmoipAETVChmwhrWqAFJYo/kApg8rle9IlX92kYNqCfypEEdcqpiIADMdBiiIoMRFAF1mCTX9qXB9oHCboce9KggAqhSXieOCCSW0oTfmBvdsqEHcqWHeaWIsqSJEqr4pWrysAAeDU0rXSqXsaMP+CMg1mY/6SjPeCo2ioMBaCliEoEC6Av91hD4gpOTFqOmwmlnzmlomml7QoM8IqoRbABuWAh0TqCYQqbYypz61GbaIqbaxqwvwD/qi/DBLjAo1t0r8qUp8e5p8qZJX8aqNBJsdcwsIhaADaZrGPDsckkqd25A5UansoxnuUJrSZbsYfKrcjAAPlQr0p4p0eWqkPJqi+an1MRq7Oas71gscVYBRM7eTgYrMO6oMb6oNEQoUzrC057sV/1q9dmkQJzCtUaonCJrRi6tfogFSVgk05QBG/Ks39QADMAsBsrtDgFBbgVCUxyrjiarj2QmOuqsWr7C5I1iLIht8wwAAWAs4+Ktw9VVaGlBFOQh/vqmVIamlVauNngHuHpBwqpuMxgAaU6Pi4rQUOwBE9AHD8ABWT6sGd6m2rKudggL5tjA1XQtTpZBFc3SKcb/0GYgV0OUgYg26ci25zPOai0+wtZQay6q5MUwABg22tjVos/pQoze6mZuqnLCwxNIAQCUAI2oKKiqwzuKbXsNmAQwkj12apIu5+yyrLLiwfE4AMDEIflqwxFML2lJldOMg+2QqwM2nfHmrXyu7x6IQg7m7/IsAFVEEg9gAS4kH6Q60TI4gGmQC6Z0WGpsAMTNQEKYLsI270wYW84cAQxwMDMoEC1QBoLALRz87tS8wSZgR5hcBIxogp76gIdAEhfBYAk7BN+wANFQI8qrKsPmoEPQbiRI8Nmw1Kp4E9K8AQ7ACNLwMN4JQRaEHBHwMRBXCt1sgVHvAxMICJy48V64//EN6MDaYAsQyUjx9kHsyAAnKYybVQN9ffF+sAhIcCecvsrIQAffmGvFZxD1rO+F+BPOzABHZAEMsMD7iGWyuEcehwRWolZY7wM6+lJU0rInqUZQ3As+8QBHeBmCKAXYIUDIjAVz2q3lVwYAvCbmcyiQwwbyvs8ahw18QBaE/AGExoCp0EVONIh0ZChr9wPWIGyR0wBESYaMNyyhYxDQ7BnTzACbzAHsXHCpbQctjADfkCqSVC6x9wLFEq+s3wMFNCJNuhAuZwmF5zBkbDBxOHBixzC+TDC4/wSQOBJXrUhfhC35zwA0JAD3hy0sETDOmDDOBwLatkHPOzDxZbPMaH/BY8ZntVgAwxgxOeMDMUHZHncxNFcOVC8BFJMxVaMxX6gxVyMxhJ9Oj1wBVBhqea80cjAPCcgzjPTzknCxm5cizsQx3Ncx0Zwx+Da0k+TEF2QBBeaXDStDAMgAAhwwMGi00hyyPGQyLDAyI6cC5CMppNs1FwhFUnAQEQsy039B1vAqyztNFR9hyYhylJAyqaMyrC2ynXCXWAtEYZhCzThx0cMAqLhycm0yx7Qy78czEIwzF5QzGud174gYZJlA4x71syQl8/M1iHdN9M8BNV8zdl8n6nYzd9saTjt2I2QKVkCG8rc1PvrWsvhRoGY05ldKu/MwUh3XR38wfZ8b6b9/xhsliVE4NdjHL2uplVO8UbQLEEIrdBRwtA73MO5ENG9PRhIoBdAIAIzTdnJUAFapak8cAV3AdIlNNIlXcW/htIqbZ+NPd1ooQFIQBpmrd09qydAkARdwIGXLS1tPRk87bo+DdQmQMeeOtQJUdTs3ROBpJVMwKzaXQVFUA0hoNS7JN7A6yKIrMha/ciRDD+UfOBaIQYCMANAEKBHzKUgKUgUzj+gDNdy/WN0rcqsjNcerhX20QQDkN3yzaIDENkKleIRRNiGrRzArFWJzReLbaQzrhU+QL8LnOPLUADE2lo+fj6b3dnYjBWgzc05N9rhnOQ9UQsUgONOfgwDQARmN/+AaTzb4lHbGozbqqDbIuzl3BEbAD3muspKeDHlNrPcOnDDza3DkvDQ0Q3Ecg4dPBAETG3nzFB8NpBVYqDnN0PeUWLS590BWbzF6l3o0JEYit5vuZCImM19bezfcHwSQT3gRP3Rmm4WTCDc2q0TCwrpGmPVfYDVi9zIGu7VwLjqt7HanQ4zCACaac59b30Ko1zKLl6/MH7XrszrWnFAv24QjtO2sr4xQO7LQo7Yis3Yzg4Zz+vkA8CAw242VW7NV67N1qDl3gzOpd3t+6AT0X4TAxAEBaR3OYDc3bLfnBBiP5AqwaqSpnABHPAGmdIEsejut2Gpr3YD3z7mJAk34dz/FSGwCwyj75lwdKvAUhZ5EsTRBwbgABogyV+L8AFiwjxQBbga7wZRAxUQYfgdArZyMRaPCXPxBUH1VkMAF2WwWFywBjDQA0yBIXRI8gkPgtXg6p0+7997A7lpuxWv5kLBKB1xDnIBDwzWJSHwnLEhjER/GwH3cFVA4mOeReEJKlFLKzN/CamyA1EQWj6lAz5/Jy4KBNWiacbc9azBEE2wBb6u8slw4/hRs1IdIFDfPy7iIBCiA/OV9QhQHTagBxfiB2KQEL2L99R9C/Ht9wVBBHVSIQwh84UPFAewgw+AGQkAA1+VKcrRA0bepZFv+ZCRA0YwAE2u+T6nqD0O+qUi/wWl32MakCUUbUH+/KCvWgJnD/s9kRW1b/s+p1VHkN9botP87u9i1AcAnxk9BkpCgKTIDx3A5/i4YwNBwODMvwxl7gespuqEkssY/wMa/xEcnwoeHwDV1Evt3v0x8XliqYG7AAgYf4OEhYaHiImKi4yNjEUMQj1+lJWWl5iZmpucnZk3Jn2io6SlpqeoqalDOl9ROlFTQ2B9ZX1PXGswSDd+NjZCTb2exMXGx8jJysvMzc7ENn4hOTc4TTwVNY7b3N3e3ExJfk7P5c6gqunq66g/rHA6ojvuOzsGMDhGPjk+NkBAOKKZG0iwoMGDCJcJyZHDj48ePgoM+EaxokVHFf8G5BCXsKMldOxCikSlJN6OKB76SNGhQxcOSguMNOkhwUeTIzw86tzJs2fPIzhu+OABhAeTi0iTJmXSzydCkCOjjtyxRMcOllcNBJiGQMgRGzdsaMlBFM8Rp2jTql27yR+OHkB6VCmgtK5dbhYK5GRbDqrUv+oOTHnyQMeBBDD83MDzK0ePr15wCAnBw4cVvpgzazYYokeToVXu3B1NOlGVIJuZ+QXMGpWUwgkCaAio5eENIL/8COiBY46Pt6mDCx/eqQQPHDnoll7OnAhZGzmA7BNIHNPq1uqe9PlRso+OH6OkzDugIzZYIXiqq1/P/pOfJEWKMJ9PukARh0Js5KP/3v46dlQ6TNHHPEtsp8MQQ/SRYIFaJYGEHzi81N6EFAq3AFBAVEDfhndtgdoNSQiBgwAV+vefKay4AosstNiCiy68+AKMMBXWaONaAgjhwwBBcOijUnpV8luJoZyYjjs6wCMPPfbgow8//gDE341UVokQAkAQQcGPXF5kAQNhvTTleiYaOUp3J6W0Ukv4wCQTTTbhZOWcdBKUgyBd5kkRBnrZABGRZqpClVVY6aAVV16BJRZZQJhV56OQJgMEBvLpaWk3FNzwVUMUlhmoYIQZhphijEH3mA2RTVbZZZG26qomFRBx6azbBFGFYpN0WmSgrsEmG2224RbNbr39luur/8i6GsRRtDbLCAa3JsGYH9TcoAUQxHnKjnbcxfNdeOOVF8B56SVr7rmUTAMEP37g6ey7iRTQRBK/HHcDRFpku6tUAQ74Q4E/HJjggn00+GCE6CaM7BHUOJFPFczCK3EhdxTA2w3R8XBFD8MIp206Kb4Syyy13JLLLr38EkzHCrdc5w08HAHEAG5MbHMhGMTwCxBJdMHDDSyn9rEqSCrp7xD13JPPPv38E5DLUM8J3RFO+BDxzTdTUAQPNoSQBECcerxvVGiipBJLLrk5U0037RX12zVGZ4UTW0yE9d1M2ICEP2RVN3Qqg15F6KE5dPVVWGOVdRbcjE/ow4NMtHD35P8S2cB1WGNq9jcqoBZ2WGKLNXZqqpRZ1vjp6+VgAwVVTO56AUyEaUO5Yrf2mriziRVsbsT6BhzqwHucnOvEV0BBEk4Ao68pVID3w1VY9BHFEAEXiDR55t2AXvDcr/eL3k3kIEITfhhPPPFBENEDOcuXkmA8fVzQxxJksCSKHQgaDKGE3fcvHGUB8cEccGO+8xGPAUZwwhzaV4qrxGIHoqACBBU0BK3ESGU08p8GNdMDYORrGlXYkgGJNwAMIIeBZ+LODsIQsHpE4QdR0EW+mBalp23whmzJjYSCIMIREq8IQQhbcK7zAy4ETAoDY0UGEkMUK7yJbXLCoRTRcoONFeX/BrLyoQExwAQUiuIJ9XAeeVbAgnFoSnWIY5SjpshGnjAEAV8hAh20OEIPDYeIA9KBEn4QgR4kgWuKcUhASLeqNhrSI9MSQhDsRkcDoqZ2DTRQBCLkA4f4AQk+EBElemesQ3ryIDBDAhEq1UhHYgAYORDGgzAThx0oYQdTOMAesbCCCO3mk7jUCXSA8ZUQUOIG6SulFplAgegIAQhBS0sT3iAKKARMBysAQD78gAABuC2X2LRTJXOAg7iUAAdEYKQwR5g+ogQDMz7owBME1Icx9AIHIdAk/7JJz3JEYxrVuIYTlDNOLRKhCkQRolqAoAYo9GEFNnDCDYwQs8vlYHH1/4woMxbSkIf8Boj9bCQRnCMEzNjABDKwwREQQC+ivOQ2OeioRFeaDKAIhShGcVdGtcjDzDkFBzmhBg4UCIQZUIIoSBAoS4fKCbfARS78nCkdmYABzDDEBzcgRyZ9gKWXrA9bRM0qJzrzGR6ERqnjfGQO3wIQ7eEhqL/5Cli0ylZNGAcHTEgqWOm4gQL4AjkBoV1b9+pR1SXKl0eASFzn2k8QFCEHVbNBE2zK18b2hF3c9GYPEFCEqxG2lBsIQjdVN0/HerYn99TpNXxQBJleVphaO+Y+PsvanlDUIRCBq2VPK8wqFGGnnW2tbg3i0qEUZbC0VSoFgsjY3Rq3GUaNy/9cgjvXDdznuNAdCFdBIxrmzhUEdo2udp3xVuBat7kVsCYlcqCF4m53t7v8qx8CazW5flepQWiqBPjBzfPal1rb7GYPSjDZyr6XthADixasYN77fja0+axMaf8b3CDYlTcFNrBjX2tR2TKYuVWoQBGSIFQJ67a3MPXuhYNLqQh7eK/JReqI31uBLp74uNP1anVX/N3Mvvi43XUvjYNbABNa8sZZ7VoHMYaHXoQAdlvY8YWJUIFqKMbEQG6j5X5xBdVxrYBKvrBEgOCwSkZZovrp6GQvGYMNZJnGG6ADA77M0r1poZtHEAIRenTmHWOACGyW6Gd+aoMgkLLONB5lnuv/mYM5+BKL4gQ0jQsg1kHjUgTrSt8cFX3mIDTa0YdcbAgprWgiMGFrfjACMAKCBBHlYJWYfltOnEAvuIiDh5zmdHx9IAI/aOGPuDLCsVINNXEI4DaWK8AoYx3rTwtABAH0QjV4YARev+0lOIjJDYqQaGIregNMwHNYwjKHezk7anvLgQBsMIAZW5vYTAhvD0SAWB6Q6NsuC11c/3xuYnPRCL3QdW7hba4mCIECPax3vSlAhAIAB8r8plNEdCxwaw+ACAKYVsLRZWkGNPzihJAIEYLyldoYQa8TV096ewmhbfMgBwygN8YvHtcQ0CgoHAs5eyCr3xJUQw42KMKcV85z/0JgIH2UKAEQroBwmacFwdbgQU6aMIAk9/zpg2AAE7hJDlQbfTgUjq1sLQ71rrsBiL++unpAXJQcfL3raCcED8knduKkeC50TnvaCwCxtg8nxl+Vu94HkdlL2x0zxoEdw/fedQpsoZLItNxCw2QEjvxdGUDQAtAaMjt/iCGh+YhQOAdPeLQzIQgb8MG4RRrzojyeGbXhGE5/ATTkRKMERoBd52dvCAwMoArIyQ9jznl6ZdzrCgGtRr4VgwCJmJb2tLd0D/CAg30ApcO97wTQeNCFr/3CYdCxtJmRz/1CaMk5ELKBqKOPjMgmIQSKx00BGN399hvCuQUQyALJf4yT4/8m3BuNu/v3PwgtFYHL9GcMrDdlAyAR/HeAhuBpeBaAxMAYAXEDIoaAEvgHmTUAyTMMX5EEPUAZvoRVzqYFQvcQNlBJlod5RnBSTVAFwzaBLEgIKhgEC3Ab4fMSTrAuPANvORACTnAW3QQW1aA6fgB7pbV+LViEhTAAIMAEP1NfxzEDtAZvftIZ1CJqw3cDxVdCRpiFhpA+RZBAQREUXoaDVrg3P4N9OaB9WpiGhlAABCcAJeAHk8B2zqYfrZcTPbh++qeGevgHNZBtqNED+QJvfyQENxACQJN/e5iIh1AEEON4vDYiinUDsWKAiliJhlAFPOJ3eRYNRuBg1WaJoDj/CMMVBD0gbsPQfLAFVXoDU+8WZGIiAg+SBFalH92Wc8TEdaGYi4cwF/+EAxy2LtjXUVAiIriWVUjAbEhAdA2BBDWYE0bgaceni9JYCEzwaX5QLgmEBE7DEOOwbxG1Sx3UAwIQEMjxT0UQcNOYjofABJgYBFOmGNwUFtxUdIbEEFVmBPhUBBVQANunjv64CMPFVCBCIjgwA18BUUMVEDkAAFpwB542W/8YkaYxZ0wgAGJAUdBXTz9DbTEgORL5kdzAAHRQAAwQj1kVBPsYjSC5ks9SBRvwcytlaZbGkjRpEQUHMV+BJUBzST4gDtwUFECDBF+IMb5ACdHgbpURENek/xb3Ui8L8GvDEg355gTUwFBrpVjRAITAZB/UVpNeiRQWYGkl9GQcczEYox8+MB1hsS4gEiE5ARc8oAXMlhn7gBxxATQ3oI3UcBxFSS29MAk3IAI8MABMFR9feZh2MQBFUAD7SAcnBFVD4Qf/8GYSwAMcgzFHYC3IdBl4EIZrgQOSdwR/NA3l9T2L9RXvwQ/6QFoDUAEVYAGIGZvLsQEbBUQMhUwaszdUWUk+2RB52ZNn4IFrgRvIEVSSwU1vCCEdhAQ9sADYRpLhJJvSuSEa12IM4ESqpR84FRczgAOb4ieYEW3SoTp6E4VLaFtMwAArOJ3sySV5MZKwwzra01EywYpNk7CUaTEiXiAjXMYArWkfsNaeAuoshOlgn1ZafpVMVAQJTFBC1ZiHAxqhNoNtmfV5MimTB3GhGupgKiehHtpIwrZRIjqiJFqiIzpcsLOYnPehLNqiLvqiMBqjMjqjNFqjNnqjOJqjOrqjPNqjPvqjQBqkQjqkRFqkRnqkSJqkSrqkTNqkTpqjgQAAOw=="/>
  <p:tag name="MIO_HDS" val="True"/>
  <p:tag name="MIO_EK" val="2375"/>
  <p:tag name="MIO_UPDATE" val="True"/>
  <p:tag name="MIO_VERSION" val="30.11.2012 11:40:17"/>
  <p:tag name="MIO_DBID" val="ED9FF2F2-6643-46BA-B685-7D49126FFAF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OPTIONS" val="Public;Internal;Confidential"/>
  <p:tag name="MIO_USER_INPUT_REQUIRED" val="Classification and Control of Information;Please select the level of confidentiality: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Sender information;Please enter the sender information:"/>
  <p:tag name="MIO_USER_INPUT_TEXT" val="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OPTIONS" val="Public;Internal;Confidential"/>
  <p:tag name="MIO_USER_INPUT_REQUIRED" val="Classification and Control of Information;Please select the level of confidentiality: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Sender information;Please enter the sender information:"/>
  <p:tag name="MIO_USER_INPUT_TEXT" val="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OPTIONS" val="Public;Internal;Confidential"/>
  <p:tag name="MIO_USER_INPUT_REQUIRED" val="Classification and Control of Information;Please select the level of confidentiality:"/>
</p:tagLst>
</file>

<file path=ppt/theme/theme1.xml><?xml version="1.0" encoding="utf-8"?>
<a:theme xmlns:a="http://schemas.openxmlformats.org/drawingml/2006/main" name="Rubber 4x3">
  <a:themeElements>
    <a:clrScheme name="Continental 2013-06-21">
      <a:dk1>
        <a:srgbClr val="000000"/>
      </a:dk1>
      <a:lt1>
        <a:srgbClr val="FFFFFF"/>
      </a:lt1>
      <a:dk2>
        <a:srgbClr val="FFFFFF"/>
      </a:dk2>
      <a:lt2>
        <a:srgbClr val="EBEBEB"/>
      </a:lt2>
      <a:accent1>
        <a:srgbClr val="FFA500"/>
      </a:accent1>
      <a:accent2>
        <a:srgbClr val="BF7300"/>
      </a:accent2>
      <a:accent3>
        <a:srgbClr val="E28700"/>
      </a:accent3>
      <a:accent4>
        <a:srgbClr val="FFC266"/>
      </a:accent4>
      <a:accent5>
        <a:srgbClr val="5F5F5F"/>
      </a:accent5>
      <a:accent6>
        <a:srgbClr val="262626"/>
      </a:accent6>
      <a:hlink>
        <a:srgbClr val="FFA500"/>
      </a:hlink>
      <a:folHlink>
        <a:srgbClr val="777777"/>
      </a:folHlink>
    </a:clrScheme>
    <a:fontScheme name="Continental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bg2">
                <a:lumMod val="10000"/>
              </a:schemeClr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ntinental Screen">
        <a:dk1>
          <a:srgbClr val="000000"/>
        </a:dk1>
        <a:lt1>
          <a:srgbClr val="FFFFFF"/>
        </a:lt1>
        <a:dk2>
          <a:srgbClr val="FFFFFF"/>
        </a:dk2>
        <a:lt2>
          <a:srgbClr val="EBEBEB"/>
        </a:lt2>
        <a:accent1>
          <a:srgbClr val="FF9900"/>
        </a:accent1>
        <a:accent2>
          <a:srgbClr val="BF7300"/>
        </a:accent2>
        <a:accent3>
          <a:srgbClr val="E28700"/>
        </a:accent3>
        <a:accent4>
          <a:srgbClr val="FFC266"/>
        </a:accent4>
        <a:accent5>
          <a:srgbClr val="5F5F5F"/>
        </a:accent5>
        <a:accent6>
          <a:srgbClr val="262626"/>
        </a:accent6>
        <a:hlink>
          <a:srgbClr val="FF9900"/>
        </a:hlink>
        <a:folHlink>
          <a:srgbClr val="777777"/>
        </a:folHlink>
      </a:clrScheme>
    </a:extraClrScheme>
    <a:extraClrScheme>
      <a:clrScheme name="Continental Pri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BF7300"/>
        </a:accent2>
        <a:accent3>
          <a:srgbClr val="E28700"/>
        </a:accent3>
        <a:accent4>
          <a:srgbClr val="FFC266"/>
        </a:accent4>
        <a:accent5>
          <a:srgbClr val="5F5F5F"/>
        </a:accent5>
        <a:accent6>
          <a:srgbClr val="262626"/>
        </a:accent6>
        <a:hlink>
          <a:srgbClr val="FF9900"/>
        </a:hlink>
        <a:folHlink>
          <a:srgbClr val="777777"/>
        </a:folHlink>
      </a:clrScheme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Continental 2013-06-21">
      <a:dk1>
        <a:srgbClr val="000000"/>
      </a:dk1>
      <a:lt1>
        <a:srgbClr val="FFFFFF"/>
      </a:lt1>
      <a:dk2>
        <a:srgbClr val="FFFFFF"/>
      </a:dk2>
      <a:lt2>
        <a:srgbClr val="EBEBEB"/>
      </a:lt2>
      <a:accent1>
        <a:srgbClr val="FFA500"/>
      </a:accent1>
      <a:accent2>
        <a:srgbClr val="BF7300"/>
      </a:accent2>
      <a:accent3>
        <a:srgbClr val="E28700"/>
      </a:accent3>
      <a:accent4>
        <a:srgbClr val="FFC266"/>
      </a:accent4>
      <a:accent5>
        <a:srgbClr val="5F5F5F"/>
      </a:accent5>
      <a:accent6>
        <a:srgbClr val="262626"/>
      </a:accent6>
      <a:hlink>
        <a:srgbClr val="FFA500"/>
      </a:hlink>
      <a:folHlink>
        <a:srgbClr val="77777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Rubber 4x3</Template>
  <TotalTime>0</TotalTime>
  <Words>452</Words>
  <Application>Microsoft Office PowerPoint</Application>
  <PresentationFormat>Bildschirmpräsentation (4:3)</PresentationFormat>
  <Paragraphs>113</Paragraphs>
  <Slides>11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Rubber 4x3</vt:lpstr>
      <vt:lpstr>Micrografx Picture Publisher Object</vt:lpstr>
      <vt:lpstr>Runder Tisch Hannover - Gefahrstoffe</vt:lpstr>
      <vt:lpstr>Neuerungen auf einen Blick</vt:lpstr>
      <vt:lpstr>Neues Piktogramm „Gesundheitsgefahr“</vt:lpstr>
      <vt:lpstr>Neues Piktogramm „Ausrufezeichen“</vt:lpstr>
      <vt:lpstr>Akute inhalative Toxizität: Methylacrylat</vt:lpstr>
      <vt:lpstr>Reizend &lt;-&gt; Hautätzend</vt:lpstr>
      <vt:lpstr>Praxisbeispiel </vt:lpstr>
      <vt:lpstr>Von gesundheitsschädlich zu ätzend</vt:lpstr>
      <vt:lpstr>Wie reagieren die MA in der Produktion</vt:lpstr>
      <vt:lpstr>Auswirkungen auf die Produktion</vt:lpstr>
      <vt:lpstr>Danke </vt:lpstr>
    </vt:vector>
  </TitlesOfParts>
  <Company>Continental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uh03755</dc:creator>
  <cp:lastModifiedBy>Renee Bergmann</cp:lastModifiedBy>
  <cp:revision>80</cp:revision>
  <cp:lastPrinted>2017-01-25T11:34:50Z</cp:lastPrinted>
  <dcterms:created xsi:type="dcterms:W3CDTF">2013-08-22T21:42:11Z</dcterms:created>
  <dcterms:modified xsi:type="dcterms:W3CDTF">2017-01-25T11:35:35Z</dcterms:modified>
</cp:coreProperties>
</file>